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78" r:id="rId3"/>
    <p:sldId id="257" r:id="rId4"/>
    <p:sldId id="258" r:id="rId5"/>
    <p:sldId id="265" r:id="rId6"/>
    <p:sldId id="270" r:id="rId7"/>
    <p:sldId id="259" r:id="rId8"/>
    <p:sldId id="267" r:id="rId9"/>
    <p:sldId id="268" r:id="rId10"/>
    <p:sldId id="276" r:id="rId11"/>
    <p:sldId id="260" r:id="rId12"/>
    <p:sldId id="261" r:id="rId13"/>
    <p:sldId id="262" r:id="rId14"/>
    <p:sldId id="274" r:id="rId15"/>
    <p:sldId id="277" r:id="rId16"/>
    <p:sldId id="275" r:id="rId17"/>
    <p:sldId id="271" r:id="rId18"/>
    <p:sldId id="279" r:id="rId19"/>
    <p:sldId id="272" r:id="rId20"/>
    <p:sldId id="273" r:id="rId2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9ED5"/>
    <a:srgbClr val="D4EDF8"/>
    <a:srgbClr val="FAE798"/>
    <a:srgbClr val="A4DCEE"/>
    <a:srgbClr val="A3EF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316982-20A6-41A0-BE04-59BB061FB67F}" v="641" dt="2024-07-17T03:56:58.7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663" y="1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62DE7-528C-4082-9827-B2657C52ED37}" type="datetimeFigureOut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D61CC-B460-4BCD-BC52-F20900B3A8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6672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D61CC-B460-4BCD-BC52-F20900B3A8E5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4517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EF529-D62B-4506-8AFD-2F4EEFEBACA7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9106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0C15E-930E-4F99-85E6-49535D2407F8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5747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10371-FF6C-4A68-A50B-B3A9BD20F7DC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0866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8E799-2FF3-4896-9F11-AE318F4ADBFA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0515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C6D1-7152-4C2F-B0EF-AF53229EC2B4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3904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00C5-D698-439C-8228-CB92730F2522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5402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B5E42-58CF-4B08-A5A9-AF902C7C9395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7884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0031B-2019-42C9-A2B3-53AF3DF99780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9588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39C3A-3CC8-4B2F-9110-D5AE98D8D83B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860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4A3D1-4192-4E39-8504-A07292485AD5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8451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D2325-5C34-4BA9-8E20-1C3A0B5F3A39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9387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96127F-3ACB-4829-BB92-CF90FA06B81F}" type="datetime1">
              <a:rPr kumimoji="1" lang="ja-JP" altLang="en-US" smtClean="0"/>
              <a:t>2024/7/17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7289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soco-st.com/10131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media" Target="../media/media2.mp4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jpe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0C12C9D-4315-951B-717F-3739B1E7BB6E}"/>
              </a:ext>
            </a:extLst>
          </p:cNvPr>
          <p:cNvSpPr/>
          <p:nvPr/>
        </p:nvSpPr>
        <p:spPr>
          <a:xfrm>
            <a:off x="0" y="5288506"/>
            <a:ext cx="12192000" cy="15643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7406185" y="136525"/>
            <a:ext cx="4785815" cy="709731"/>
          </a:xfrm>
        </p:spPr>
        <p:txBody>
          <a:bodyPr>
            <a:normAutofit fontScale="90000"/>
          </a:bodyPr>
          <a:lstStyle/>
          <a:p>
            <a:br>
              <a:rPr lang="en-US" altLang="ja-JP">
                <a:ea typeface="ＭＳ Ｐゴシック"/>
              </a:rPr>
            </a:br>
            <a:r>
              <a:rPr lang="ja-JP" altLang="en-US" sz="4700">
                <a:ea typeface="ＭＳ Ｐゴシック"/>
              </a:rPr>
              <a:t>グループ</a:t>
            </a:r>
            <a:r>
              <a:rPr lang="en-US" altLang="ja-JP" sz="4700">
                <a:ea typeface="ＭＳ Ｐゴシック"/>
              </a:rPr>
              <a:t>3</a:t>
            </a:r>
            <a:r>
              <a:rPr lang="ja-JP" altLang="en-US" sz="4700">
                <a:ea typeface="ＭＳ Ｐゴシック"/>
              </a:rPr>
              <a:t>成果発表</a:t>
            </a:r>
            <a:endParaRPr kumimoji="1" lang="ja-JP" altLang="en-US" sz="470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-710821" y="5440163"/>
            <a:ext cx="4749421" cy="18323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</a:rPr>
              <a:t>メンバー</a:t>
            </a:r>
            <a:endParaRPr lang="en-US" altLang="ja-JP">
              <a:ea typeface="ＭＳ Ｐゴシック"/>
            </a:endParaRPr>
          </a:p>
          <a:p>
            <a:r>
              <a:rPr lang="ja-JP" altLang="en-US">
                <a:ea typeface="ＭＳ Ｐゴシック"/>
              </a:rPr>
              <a:t>　山口渉</a:t>
            </a:r>
            <a:r>
              <a:rPr lang="ja-JP" altLang="en-US">
                <a:ea typeface="ＭＳ Ｐゴシック"/>
                <a:cs typeface="+mn-lt"/>
              </a:rPr>
              <a:t>慎　</a:t>
            </a:r>
            <a:r>
              <a:rPr lang="ja-JP">
                <a:ea typeface="+mn-lt"/>
                <a:cs typeface="+mn-lt"/>
              </a:rPr>
              <a:t>樋口敦大　</a:t>
            </a:r>
            <a:endParaRPr lang="en-US" altLang="ja-JP">
              <a:ea typeface="+mn-lt"/>
              <a:cs typeface="+mn-lt"/>
            </a:endParaRPr>
          </a:p>
          <a:p>
            <a:r>
              <a:rPr lang="ja-JP">
                <a:ea typeface="+mn-lt"/>
                <a:cs typeface="+mn-lt"/>
              </a:rPr>
              <a:t>中島蒼志　</a:t>
            </a:r>
            <a:r>
              <a:rPr lang="ja-JP" altLang="en-US">
                <a:ea typeface="+mn-lt"/>
                <a:cs typeface="+mn-lt"/>
              </a:rPr>
              <a:t>伊藤悠真</a:t>
            </a:r>
            <a:r>
              <a:rPr lang="ja-JP">
                <a:ea typeface="+mn-lt"/>
                <a:cs typeface="+mn-lt"/>
              </a:rPr>
              <a:t>　</a:t>
            </a:r>
            <a:r>
              <a:rPr lang="ja-JP" altLang="en-US">
                <a:ea typeface="+mn-lt"/>
                <a:cs typeface="+mn-lt"/>
              </a:rPr>
              <a:t>　</a:t>
            </a:r>
            <a:endParaRPr lang="ja-JP" altLang="en-US">
              <a:ea typeface="ＭＳ Ｐゴシック" panose="020B0600070205080204" pitchFamily="34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4280A22-F289-0C89-E50C-A9159D667BEE}"/>
              </a:ext>
            </a:extLst>
          </p:cNvPr>
          <p:cNvSpPr txBox="1"/>
          <p:nvPr/>
        </p:nvSpPr>
        <p:spPr>
          <a:xfrm>
            <a:off x="3274610" y="1331852"/>
            <a:ext cx="5642780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ja-JP" altLang="en-US" sz="5000"/>
              <a:t>エアコンの自動制御</a:t>
            </a:r>
            <a:endParaRPr lang="en-US" altLang="ja-JP" sz="5000"/>
          </a:p>
          <a:p>
            <a:r>
              <a:rPr lang="ja-JP" altLang="en-US" sz="5000"/>
              <a:t>     </a:t>
            </a:r>
            <a:r>
              <a:rPr lang="en-US" altLang="ja-JP" sz="5000"/>
              <a:t>“</a:t>
            </a:r>
            <a:r>
              <a:rPr lang="ja-JP" altLang="en-US" sz="5000"/>
              <a:t>らくらクーラー </a:t>
            </a:r>
            <a:r>
              <a:rPr lang="en-US" altLang="ja-JP" sz="5000"/>
              <a:t>”</a:t>
            </a:r>
            <a:r>
              <a:rPr lang="ja-JP" altLang="en-US" sz="5000"/>
              <a:t> </a:t>
            </a:r>
            <a:endParaRPr kumimoji="1" lang="ja-JP" altLang="en-US" sz="5000"/>
          </a:p>
        </p:txBody>
      </p:sp>
      <p:sp>
        <p:nvSpPr>
          <p:cNvPr id="27" name="スライド番号プレースホルダー 26">
            <a:extLst>
              <a:ext uri="{FF2B5EF4-FFF2-40B4-BE49-F238E27FC236}">
                <a16:creationId xmlns:a16="http://schemas.microsoft.com/office/drawing/2014/main" id="{B3EA6B44-B3D6-B183-03FE-F417BBAC5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1</a:t>
            </a:fld>
            <a:endParaRPr kumimoji="1" lang="ja-JP" altLang="en-US"/>
          </a:p>
        </p:txBody>
      </p:sp>
      <p:pic>
        <p:nvPicPr>
          <p:cNvPr id="6" name="図 5" descr="アイコン">
            <a:extLst>
              <a:ext uri="{FF2B5EF4-FFF2-40B4-BE49-F238E27FC236}">
                <a16:creationId xmlns:a16="http://schemas.microsoft.com/office/drawing/2014/main" id="{C2D04C4C-67AF-0BD5-D0EC-EE809CE1B4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43" r="40019" b="8210"/>
          <a:stretch/>
        </p:blipFill>
        <p:spPr>
          <a:xfrm>
            <a:off x="9152054" y="2836165"/>
            <a:ext cx="3039946" cy="1751664"/>
          </a:xfrm>
          <a:prstGeom prst="rect">
            <a:avLst/>
          </a:prstGeom>
        </p:spPr>
      </p:pic>
      <p:pic>
        <p:nvPicPr>
          <p:cNvPr id="8" name="図 7" descr="アイコン">
            <a:extLst>
              <a:ext uri="{FF2B5EF4-FFF2-40B4-BE49-F238E27FC236}">
                <a16:creationId xmlns:a16="http://schemas.microsoft.com/office/drawing/2014/main" id="{C04B98BC-D9F9-52A9-7644-2BFA44F1FA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02" t="90620" r="47921" b="-4615"/>
          <a:stretch/>
        </p:blipFill>
        <p:spPr>
          <a:xfrm>
            <a:off x="8273143" y="4587829"/>
            <a:ext cx="3918857" cy="95532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FAC2FB4-2623-DDF5-C4AA-DAA1D6925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723" y="2496224"/>
            <a:ext cx="3139669" cy="3139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8380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555E5A-0DB4-C7E1-B038-AD9C90783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実際に作成したコード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55D34F-80FB-3698-ED57-B018D3C17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D8DCF22-8BD8-60C4-5083-750E958E19EE}"/>
              </a:ext>
            </a:extLst>
          </p:cNvPr>
          <p:cNvSpPr txBox="1"/>
          <p:nvPr/>
        </p:nvSpPr>
        <p:spPr>
          <a:xfrm>
            <a:off x="918026" y="2024496"/>
            <a:ext cx="32608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LINE</a:t>
            </a:r>
            <a:r>
              <a:rPr kumimoji="1" lang="ja-JP" altLang="en-US" sz="3200"/>
              <a:t>用プログラム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617D5F9-316B-5A5D-D77A-62841AC075C4}"/>
              </a:ext>
            </a:extLst>
          </p:cNvPr>
          <p:cNvSpPr txBox="1"/>
          <p:nvPr/>
        </p:nvSpPr>
        <p:spPr>
          <a:xfrm>
            <a:off x="6721371" y="2020991"/>
            <a:ext cx="46682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/>
              <a:t>エアコン操作用</a:t>
            </a:r>
            <a:r>
              <a:rPr kumimoji="1" lang="ja-JP" altLang="en-US" sz="3200"/>
              <a:t>プログラム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E606858-A8FE-CB31-139D-1CB1AF69EBC9}"/>
              </a:ext>
            </a:extLst>
          </p:cNvPr>
          <p:cNvSpPr txBox="1"/>
          <p:nvPr/>
        </p:nvSpPr>
        <p:spPr>
          <a:xfrm>
            <a:off x="10867920" y="136525"/>
            <a:ext cx="971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000"/>
              <a:t>設計</a:t>
            </a:r>
            <a:endParaRPr kumimoji="1" lang="ja-JP" altLang="en-US" sz="30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4FB846B-37DE-E866-08BE-43B17E919558}"/>
              </a:ext>
            </a:extLst>
          </p:cNvPr>
          <p:cNvSpPr/>
          <p:nvPr/>
        </p:nvSpPr>
        <p:spPr>
          <a:xfrm>
            <a:off x="10803093" y="149971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 descr="テキスト&#10;&#10;自動的に生成された説明">
            <a:extLst>
              <a:ext uri="{FF2B5EF4-FFF2-40B4-BE49-F238E27FC236}">
                <a16:creationId xmlns:a16="http://schemas.microsoft.com/office/drawing/2014/main" id="{66D07759-594C-75E8-3685-8887B8B61B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2816938"/>
            <a:ext cx="4546602" cy="3223643"/>
          </a:xfrm>
          <a:prstGeom prst="rect">
            <a:avLst/>
          </a:prstGeom>
        </p:spPr>
      </p:pic>
      <p:pic>
        <p:nvPicPr>
          <p:cNvPr id="13" name="図 12" descr="テキスト&#10;&#10;自動的に生成された説明">
            <a:extLst>
              <a:ext uri="{FF2B5EF4-FFF2-40B4-BE49-F238E27FC236}">
                <a16:creationId xmlns:a16="http://schemas.microsoft.com/office/drawing/2014/main" id="{63F88B00-4723-1F2F-4012-E64865BF75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849" y="2833551"/>
            <a:ext cx="4215275" cy="334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817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A17F398-E5D6-812E-3F34-60390D7B4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75" y="791402"/>
            <a:ext cx="6589537" cy="5271627"/>
          </a:xfrm>
          <a:prstGeom prst="rect">
            <a:avLst/>
          </a:prstGeom>
        </p:spPr>
      </p:pic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3" y="623275"/>
            <a:ext cx="401217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09E996C-E168-650A-433F-1B926105DA83}"/>
              </a:ext>
            </a:extLst>
          </p:cNvPr>
          <p:cNvSpPr txBox="1"/>
          <p:nvPr/>
        </p:nvSpPr>
        <p:spPr>
          <a:xfrm>
            <a:off x="6994137" y="1387205"/>
            <a:ext cx="4886263" cy="244094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ja-JP" alt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　</a:t>
            </a:r>
            <a:r>
              <a:rPr lang="ja-JP" altLang="en-US" sz="6200" kern="1200">
                <a:latin typeface="+mj-lt"/>
                <a:ea typeface="+mj-ea"/>
                <a:cs typeface="+mj-cs"/>
              </a:rPr>
              <a:t>プロジェクト </a:t>
            </a:r>
            <a:r>
              <a:rPr lang="en-US" altLang="ja-JP" sz="6200" kern="1200">
                <a:latin typeface="+mj-lt"/>
                <a:ea typeface="+mj-ea"/>
                <a:cs typeface="+mj-cs"/>
              </a:rPr>
              <a:t>	</a:t>
            </a:r>
            <a:r>
              <a:rPr lang="ja-JP" altLang="en-US" sz="6200" kern="1200">
                <a:latin typeface="+mj-lt"/>
                <a:ea typeface="+mj-ea"/>
                <a:cs typeface="+mj-cs"/>
              </a:rPr>
              <a:t>    計画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51A7458-4697-EA53-8730-871EC4302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4689" y="4887261"/>
            <a:ext cx="1669112" cy="10082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ja-JP" altLang="en-US" sz="6600">
                <a:solidFill>
                  <a:srgbClr val="FFFFFF"/>
                </a:solidFill>
              </a:rPr>
              <a:t>３</a:t>
            </a:r>
            <a:endParaRPr kumimoji="1" lang="en-US" altLang="ja-JP" sz="66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986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9A5B56-DB92-FC3F-28E2-90E0D24C5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</a:rPr>
              <a:t>開発体制</a:t>
            </a:r>
            <a:endParaRPr kumimoji="1" lang="ja-JP" altLang="en-US"/>
          </a:p>
        </p:txBody>
      </p:sp>
      <p:sp>
        <p:nvSpPr>
          <p:cNvPr id="4" name="フローチャート: 代替処理 3">
            <a:extLst>
              <a:ext uri="{FF2B5EF4-FFF2-40B4-BE49-F238E27FC236}">
                <a16:creationId xmlns:a16="http://schemas.microsoft.com/office/drawing/2014/main" id="{AD6AB76D-BB00-7F7F-F70F-E39E847C40AC}"/>
              </a:ext>
            </a:extLst>
          </p:cNvPr>
          <p:cNvSpPr/>
          <p:nvPr/>
        </p:nvSpPr>
        <p:spPr>
          <a:xfrm>
            <a:off x="196850" y="3255062"/>
            <a:ext cx="3840478" cy="654326"/>
          </a:xfrm>
          <a:prstGeom prst="flowChartAlternateProcess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>
                <a:solidFill>
                  <a:schemeClr val="tx1"/>
                </a:solidFill>
                <a:ea typeface="ＭＳ Ｐゴシック"/>
              </a:rPr>
              <a:t>リーダー：山口渉慎</a:t>
            </a:r>
            <a:endParaRPr lang="ja-JP" altLang="en-US" sz="2800">
              <a:solidFill>
                <a:schemeClr val="tx1"/>
              </a:solidFill>
            </a:endParaRPr>
          </a:p>
        </p:txBody>
      </p:sp>
      <p:sp>
        <p:nvSpPr>
          <p:cNvPr id="5" name="フローチャート: 代替処理 4">
            <a:extLst>
              <a:ext uri="{FF2B5EF4-FFF2-40B4-BE49-F238E27FC236}">
                <a16:creationId xmlns:a16="http://schemas.microsoft.com/office/drawing/2014/main" id="{23873C08-3CF4-113C-DCA3-7DB07CA40EEA}"/>
              </a:ext>
            </a:extLst>
          </p:cNvPr>
          <p:cNvSpPr/>
          <p:nvPr/>
        </p:nvSpPr>
        <p:spPr>
          <a:xfrm>
            <a:off x="5524499" y="1363525"/>
            <a:ext cx="5281651" cy="654326"/>
          </a:xfrm>
          <a:prstGeom prst="flowChartAlternateProcess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ja-JP" sz="2800">
                <a:solidFill>
                  <a:schemeClr val="tx1"/>
                </a:solidFill>
                <a:ea typeface="+mn-lt"/>
                <a:cs typeface="+mn-lt"/>
              </a:rPr>
              <a:t>開発文書責任者</a:t>
            </a:r>
            <a:r>
              <a:rPr lang="ja-JP" altLang="en-US" sz="2800">
                <a:solidFill>
                  <a:schemeClr val="tx1"/>
                </a:solidFill>
                <a:ea typeface="ＭＳ Ｐゴシック"/>
              </a:rPr>
              <a:t>：</a:t>
            </a:r>
            <a:r>
              <a:rPr lang="ja-JP" sz="2800">
                <a:solidFill>
                  <a:schemeClr val="tx1"/>
                </a:solidFill>
                <a:ea typeface="+mn-lt"/>
                <a:cs typeface="+mn-lt"/>
              </a:rPr>
              <a:t>樋口敦大</a:t>
            </a:r>
            <a:endParaRPr lang="ja-JP" altLang="en-US" sz="2800">
              <a:solidFill>
                <a:schemeClr val="tx1"/>
              </a:solidFill>
              <a:ea typeface="ＭＳ Ｐゴシック"/>
            </a:endParaRPr>
          </a:p>
        </p:txBody>
      </p:sp>
      <p:sp>
        <p:nvSpPr>
          <p:cNvPr id="6" name="フローチャート: 代替処理 5">
            <a:extLst>
              <a:ext uri="{FF2B5EF4-FFF2-40B4-BE49-F238E27FC236}">
                <a16:creationId xmlns:a16="http://schemas.microsoft.com/office/drawing/2014/main" id="{CC8588A5-7F5D-DED0-6EA1-3F98CCBE3518}"/>
              </a:ext>
            </a:extLst>
          </p:cNvPr>
          <p:cNvSpPr/>
          <p:nvPr/>
        </p:nvSpPr>
        <p:spPr>
          <a:xfrm>
            <a:off x="5516216" y="3255063"/>
            <a:ext cx="5289934" cy="654326"/>
          </a:xfrm>
          <a:prstGeom prst="flowChartAlternateProcess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ja-JP" sz="2800">
                <a:solidFill>
                  <a:schemeClr val="tx1"/>
                </a:solidFill>
                <a:ea typeface="+mn-lt"/>
                <a:cs typeface="+mn-lt"/>
              </a:rPr>
              <a:t>プログラム責任者</a:t>
            </a:r>
            <a:r>
              <a:rPr lang="ja-JP" altLang="en-US" sz="2800">
                <a:solidFill>
                  <a:schemeClr val="tx1"/>
                </a:solidFill>
                <a:ea typeface="ＭＳ Ｐゴシック"/>
              </a:rPr>
              <a:t>：</a:t>
            </a:r>
            <a:r>
              <a:rPr lang="ja-JP" sz="2800">
                <a:solidFill>
                  <a:schemeClr val="tx1"/>
                </a:solidFill>
                <a:ea typeface="+mn-lt"/>
                <a:cs typeface="+mn-lt"/>
              </a:rPr>
              <a:t>中島蒼志</a:t>
            </a:r>
            <a:endParaRPr lang="ja-JP" altLang="en-US" sz="2800">
              <a:solidFill>
                <a:schemeClr val="tx1"/>
              </a:solidFill>
              <a:ea typeface="ＭＳ Ｐゴシック"/>
            </a:endParaRPr>
          </a:p>
        </p:txBody>
      </p:sp>
      <p:sp>
        <p:nvSpPr>
          <p:cNvPr id="7" name="フローチャート: 代替処理 6">
            <a:extLst>
              <a:ext uri="{FF2B5EF4-FFF2-40B4-BE49-F238E27FC236}">
                <a16:creationId xmlns:a16="http://schemas.microsoft.com/office/drawing/2014/main" id="{41E39F57-B1D2-91A7-8EFE-5267A375F942}"/>
              </a:ext>
            </a:extLst>
          </p:cNvPr>
          <p:cNvSpPr/>
          <p:nvPr/>
        </p:nvSpPr>
        <p:spPr>
          <a:xfrm>
            <a:off x="5513848" y="4907165"/>
            <a:ext cx="5281652" cy="770283"/>
          </a:xfrm>
          <a:prstGeom prst="flowChartAlternateProcess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ja-JP" sz="2800">
                <a:solidFill>
                  <a:schemeClr val="tx1"/>
                </a:solidFill>
                <a:ea typeface="+mn-lt"/>
                <a:cs typeface="+mn-lt"/>
              </a:rPr>
              <a:t>資料責任者</a:t>
            </a:r>
            <a:r>
              <a:rPr lang="ja-JP" altLang="en-US" sz="2800">
                <a:solidFill>
                  <a:schemeClr val="tx1"/>
                </a:solidFill>
                <a:ea typeface="ＭＳ Ｐゴシック"/>
              </a:rPr>
              <a:t>：</a:t>
            </a:r>
            <a:r>
              <a:rPr lang="ja-JP" sz="2800">
                <a:solidFill>
                  <a:schemeClr val="tx1"/>
                </a:solidFill>
                <a:ea typeface="+mn-lt"/>
                <a:cs typeface="+mn-lt"/>
              </a:rPr>
              <a:t>伊藤悠真</a:t>
            </a:r>
            <a:endParaRPr lang="ja-JP">
              <a:solidFill>
                <a:schemeClr val="tx1"/>
              </a:solidFill>
              <a:ea typeface="ＭＳ Ｐゴシック"/>
            </a:endParaRP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7BBE514C-0043-67A6-5116-5EA850865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F9C4779-194A-9B42-3185-7B340D296804}"/>
              </a:ext>
            </a:extLst>
          </p:cNvPr>
          <p:cNvSpPr txBox="1"/>
          <p:nvPr/>
        </p:nvSpPr>
        <p:spPr>
          <a:xfrm>
            <a:off x="9254073" y="136525"/>
            <a:ext cx="29367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/>
              <a:t>プロジェクト計画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65996D3-9A1D-E6CE-EE46-8D1110F1EEBB}"/>
              </a:ext>
            </a:extLst>
          </p:cNvPr>
          <p:cNvSpPr/>
          <p:nvPr/>
        </p:nvSpPr>
        <p:spPr>
          <a:xfrm>
            <a:off x="9189246" y="149971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コネクタ: カギ線 10">
            <a:extLst>
              <a:ext uri="{FF2B5EF4-FFF2-40B4-BE49-F238E27FC236}">
                <a16:creationId xmlns:a16="http://schemas.microsoft.com/office/drawing/2014/main" id="{FE7AEAFE-1CD0-1915-EE26-45B761BB6C89}"/>
              </a:ext>
            </a:extLst>
          </p:cNvPr>
          <p:cNvCxnSpPr>
            <a:cxnSpLocks/>
            <a:endCxn id="7" idx="1"/>
          </p:cNvCxnSpPr>
          <p:nvPr/>
        </p:nvCxnSpPr>
        <p:spPr>
          <a:xfrm rot="16200000" flipH="1">
            <a:off x="4103183" y="3881641"/>
            <a:ext cx="2112065" cy="709265"/>
          </a:xfrm>
          <a:prstGeom prst="bentConnector2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コネクタ: カギ線 11">
            <a:extLst>
              <a:ext uri="{FF2B5EF4-FFF2-40B4-BE49-F238E27FC236}">
                <a16:creationId xmlns:a16="http://schemas.microsoft.com/office/drawing/2014/main" id="{84F9ADE1-088C-CA59-AB99-C599F37831EA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 flipV="1">
            <a:off x="4806953" y="1690688"/>
            <a:ext cx="717546" cy="2218700"/>
          </a:xfrm>
          <a:prstGeom prst="bentConnector2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87664937-F0F3-BE6B-F8AA-E19E4CA228D3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4037328" y="3582225"/>
            <a:ext cx="1478888" cy="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619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39B35-C334-2CE0-26AC-85D922FE7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021"/>
            <a:ext cx="10515600" cy="1325563"/>
          </a:xfrm>
        </p:spPr>
        <p:txBody>
          <a:bodyPr/>
          <a:lstStyle/>
          <a:p>
            <a:r>
              <a:rPr lang="ja-JP" altLang="en-US">
                <a:ea typeface="ＭＳ Ｐゴシック"/>
              </a:rPr>
              <a:t>開発スケジュール</a:t>
            </a:r>
            <a:endParaRPr kumimoji="1" lang="ja-JP" altLang="en-US"/>
          </a:p>
        </p:txBody>
      </p:sp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id="{8129141C-1DA5-169A-2A97-F8D8B84648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237677"/>
              </p:ext>
            </p:extLst>
          </p:nvPr>
        </p:nvGraphicFramePr>
        <p:xfrm>
          <a:off x="349216" y="1311470"/>
          <a:ext cx="11493568" cy="49883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27321">
                  <a:extLst>
                    <a:ext uri="{9D8B030D-6E8A-4147-A177-3AD203B41FA5}">
                      <a16:colId xmlns:a16="http://schemas.microsoft.com/office/drawing/2014/main" val="1215059242"/>
                    </a:ext>
                  </a:extLst>
                </a:gridCol>
                <a:gridCol w="756557">
                  <a:extLst>
                    <a:ext uri="{9D8B030D-6E8A-4147-A177-3AD203B41FA5}">
                      <a16:colId xmlns:a16="http://schemas.microsoft.com/office/drawing/2014/main" val="1154738757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691491474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3558066871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800693586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2659736181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2489636441"/>
                    </a:ext>
                  </a:extLst>
                </a:gridCol>
              </a:tblGrid>
              <a:tr h="615445">
                <a:tc>
                  <a:txBody>
                    <a:bodyPr/>
                    <a:lstStyle/>
                    <a:p>
                      <a:r>
                        <a:rPr lang="ja-JP" altLang="en-US" sz="2800"/>
                        <a:t>タスク</a:t>
                      </a:r>
                      <a:endParaRPr kumimoji="1" lang="ja-JP" altLang="en-US" sz="280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担当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6/12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6/19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6/26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7/3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7/10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2011930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r>
                        <a:rPr lang="ja-JP" altLang="en-US"/>
                        <a:t>要求仕様・設計の見直し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全員</a:t>
                      </a:r>
                    </a:p>
                    <a:p>
                      <a:pPr lvl="0">
                        <a:buNone/>
                      </a:pPr>
                      <a:endParaRPr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360679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sz="1800" b="0" i="0" u="none" strike="noStrike" noProof="0">
                          <a:latin typeface="ＭＳ Ｐゴシック"/>
                          <a:ea typeface="ＭＳ Ｐゴシック"/>
                        </a:rPr>
                        <a:t>スプレッドシート管理用プログラム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山口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8457388"/>
                  </a:ext>
                </a:extLst>
              </a:tr>
              <a:tr h="80979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sz="1800" b="0" i="0" u="none" strike="noStrike" noProof="0">
                          <a:latin typeface="ＭＳ Ｐゴシック"/>
                          <a:ea typeface="ＭＳ Ｐゴシック"/>
                        </a:rPr>
                        <a:t>Remo3からのデー タ取得用プログラム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山口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7980003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sz="1800" b="0" i="0" u="none" strike="noStrike" noProof="0">
                          <a:latin typeface="ＭＳ Ｐゴシック"/>
                          <a:ea typeface="ＭＳ Ｐゴシック"/>
                        </a:rPr>
                        <a:t>センサデータ管理用プログラム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中島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6714754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sz="1800" b="0" i="0" u="none" strike="noStrike" noProof="0">
                          <a:latin typeface="ＭＳ Ｐゴシック"/>
                          <a:ea typeface="ＭＳ Ｐゴシック"/>
                        </a:rPr>
                        <a:t>エアコン操作用プログラム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伊藤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0415295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ja-JP" sz="1800" b="0" i="0" u="none" strike="noStrike" noProof="0">
                          <a:latin typeface="ＭＳ Ｐゴシック"/>
                          <a:ea typeface="ＭＳ Ｐゴシック"/>
                        </a:rPr>
                        <a:t>LINE</a:t>
                      </a:r>
                      <a:r>
                        <a:rPr lang="ja-JP" sz="1800" b="0" i="0" u="none" strike="noStrike" noProof="0">
                          <a:latin typeface="ＭＳ Ｐゴシック"/>
                          <a:ea typeface="ＭＳ Ｐゴシック"/>
                        </a:rPr>
                        <a:t>用プログラム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樋口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267476"/>
                  </a:ext>
                </a:extLst>
              </a:tr>
            </a:tbl>
          </a:graphicData>
        </a:graphic>
      </p:graphicFrame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0B106E99-2F2F-3050-2803-2DC69E143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C224663-5A9F-3A2B-77D0-B947DFD978DE}"/>
              </a:ext>
            </a:extLst>
          </p:cNvPr>
          <p:cNvSpPr txBox="1"/>
          <p:nvPr/>
        </p:nvSpPr>
        <p:spPr>
          <a:xfrm>
            <a:off x="9254073" y="136525"/>
            <a:ext cx="29367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/>
              <a:t>プロジェクト計画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62927C-2DA9-5422-5BE8-6A24FA608380}"/>
              </a:ext>
            </a:extLst>
          </p:cNvPr>
          <p:cNvSpPr/>
          <p:nvPr/>
        </p:nvSpPr>
        <p:spPr>
          <a:xfrm>
            <a:off x="9189246" y="149971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3117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CCF635D-ABCF-9674-CB89-63DF72170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78084930-9616-DECD-AB75-4454BEA8D8D3}"/>
              </a:ext>
            </a:extLst>
          </p:cNvPr>
          <p:cNvSpPr txBox="1">
            <a:spLocks/>
          </p:cNvSpPr>
          <p:nvPr/>
        </p:nvSpPr>
        <p:spPr>
          <a:xfrm>
            <a:off x="0" y="-20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>
                <a:ea typeface="ＭＳ Ｐゴシック"/>
              </a:rPr>
              <a:t>開発スケジュール</a:t>
            </a:r>
            <a:endParaRPr lang="ja-JP" altLang="en-US"/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1CAFAC94-65F1-CB6D-FBBD-D07E35388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230929"/>
              </p:ext>
            </p:extLst>
          </p:nvPr>
        </p:nvGraphicFramePr>
        <p:xfrm>
          <a:off x="349216" y="1323542"/>
          <a:ext cx="11493568" cy="4983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27321">
                  <a:extLst>
                    <a:ext uri="{9D8B030D-6E8A-4147-A177-3AD203B41FA5}">
                      <a16:colId xmlns:a16="http://schemas.microsoft.com/office/drawing/2014/main" val="1215059242"/>
                    </a:ext>
                  </a:extLst>
                </a:gridCol>
                <a:gridCol w="756557">
                  <a:extLst>
                    <a:ext uri="{9D8B030D-6E8A-4147-A177-3AD203B41FA5}">
                      <a16:colId xmlns:a16="http://schemas.microsoft.com/office/drawing/2014/main" val="1154738757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691491474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3558066871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800693586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2659736181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2489636441"/>
                    </a:ext>
                  </a:extLst>
                </a:gridCol>
              </a:tblGrid>
              <a:tr h="610399">
                <a:tc>
                  <a:txBody>
                    <a:bodyPr/>
                    <a:lstStyle/>
                    <a:p>
                      <a:r>
                        <a:rPr lang="ja-JP" altLang="en-US" sz="2800"/>
                        <a:t>タスク</a:t>
                      </a:r>
                      <a:endParaRPr kumimoji="1" lang="ja-JP" altLang="en-US" sz="280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担当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6/12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6/19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/>
                        <a:t>6/26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7/3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7/10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2011930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r>
                        <a:rPr lang="ja-JP" altLang="en-US"/>
                        <a:t>要求仕様・設計の見直し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全員</a:t>
                      </a:r>
                    </a:p>
                    <a:p>
                      <a:pPr lvl="0">
                        <a:buNone/>
                      </a:pPr>
                      <a:endParaRPr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360679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sz="1800" b="0" i="0" u="none" strike="noStrike" noProof="0">
                          <a:latin typeface="ＭＳ Ｐゴシック"/>
                          <a:ea typeface="ＭＳ Ｐゴシック"/>
                        </a:rPr>
                        <a:t>スプレッドシート管理用プログラム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山口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8457388"/>
                  </a:ext>
                </a:extLst>
              </a:tr>
              <a:tr h="80979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sz="1800" b="0" i="0" u="none" strike="noStrike" noProof="0">
                          <a:latin typeface="ＭＳ Ｐゴシック"/>
                          <a:ea typeface="ＭＳ Ｐゴシック"/>
                        </a:rPr>
                        <a:t>Remo3からのデー タ取得用プログラム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山口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7980003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sz="1800" b="0" i="0" u="none" strike="noStrike" noProof="0">
                          <a:latin typeface="ＭＳ Ｐゴシック"/>
                          <a:ea typeface="ＭＳ Ｐゴシック"/>
                        </a:rPr>
                        <a:t>センサデータ管理用プログラム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中島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6714754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sz="1800" b="0" i="0" u="none" strike="noStrike" noProof="0">
                          <a:latin typeface="ＭＳ Ｐゴシック"/>
                          <a:ea typeface="ＭＳ Ｐゴシック"/>
                        </a:rPr>
                        <a:t>エアコン操作用プログラム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伊藤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0415295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ja-JP" sz="1800" b="0" i="0" u="none" strike="noStrike" noProof="0">
                          <a:latin typeface="ＭＳ Ｐゴシック"/>
                          <a:ea typeface="ＭＳ Ｐゴシック"/>
                        </a:rPr>
                        <a:t>LINE</a:t>
                      </a:r>
                      <a:r>
                        <a:rPr lang="ja-JP" sz="1800" b="0" i="0" u="none" strike="noStrike" noProof="0">
                          <a:latin typeface="ＭＳ Ｐゴシック"/>
                          <a:ea typeface="ＭＳ Ｐゴシック"/>
                        </a:rPr>
                        <a:t>用プログラム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樋口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267476"/>
                  </a:ext>
                </a:extLst>
              </a:tr>
            </a:tbl>
          </a:graphicData>
        </a:graphic>
      </p:graphicFrame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74E3875-1A41-3562-718A-A6295FD8B491}"/>
              </a:ext>
            </a:extLst>
          </p:cNvPr>
          <p:cNvSpPr txBox="1"/>
          <p:nvPr/>
        </p:nvSpPr>
        <p:spPr>
          <a:xfrm>
            <a:off x="9254073" y="136525"/>
            <a:ext cx="29367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/>
              <a:t>プロジェクト計画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0CD5121-4D7D-677D-F2A8-2430787DB1CD}"/>
              </a:ext>
            </a:extLst>
          </p:cNvPr>
          <p:cNvSpPr/>
          <p:nvPr/>
        </p:nvSpPr>
        <p:spPr>
          <a:xfrm>
            <a:off x="9189246" y="149971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5F22A09-E0D5-E1F7-AE9C-05C21151036D}"/>
              </a:ext>
            </a:extLst>
          </p:cNvPr>
          <p:cNvSpPr/>
          <p:nvPr/>
        </p:nvSpPr>
        <p:spPr>
          <a:xfrm>
            <a:off x="3630304" y="1937982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19B578C-C4A7-A163-E72E-997500411613}"/>
              </a:ext>
            </a:extLst>
          </p:cNvPr>
          <p:cNvSpPr/>
          <p:nvPr/>
        </p:nvSpPr>
        <p:spPr>
          <a:xfrm>
            <a:off x="5274860" y="1937981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B20CE6BB-9379-152A-4A17-A6885B5991EF}"/>
              </a:ext>
            </a:extLst>
          </p:cNvPr>
          <p:cNvSpPr/>
          <p:nvPr/>
        </p:nvSpPr>
        <p:spPr>
          <a:xfrm>
            <a:off x="6911392" y="1937981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11BF4A22-46B8-3200-3D7E-B35C5E0BE28A}"/>
              </a:ext>
            </a:extLst>
          </p:cNvPr>
          <p:cNvSpPr/>
          <p:nvPr/>
        </p:nvSpPr>
        <p:spPr>
          <a:xfrm>
            <a:off x="8563972" y="1937980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195C32A7-A19E-BBC7-20C5-FA94FF1EC075}"/>
              </a:ext>
            </a:extLst>
          </p:cNvPr>
          <p:cNvSpPr/>
          <p:nvPr/>
        </p:nvSpPr>
        <p:spPr>
          <a:xfrm>
            <a:off x="10192480" y="1937979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00261625-CB86-57B8-4CCC-E589E14B635E}"/>
              </a:ext>
            </a:extLst>
          </p:cNvPr>
          <p:cNvSpPr/>
          <p:nvPr/>
        </p:nvSpPr>
        <p:spPr>
          <a:xfrm>
            <a:off x="5257800" y="3357350"/>
            <a:ext cx="1644556" cy="81340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5AEDD8C-D129-706A-1E31-D6E7E8D4A4D8}"/>
              </a:ext>
            </a:extLst>
          </p:cNvPr>
          <p:cNvSpPr/>
          <p:nvPr/>
        </p:nvSpPr>
        <p:spPr>
          <a:xfrm>
            <a:off x="5266836" y="2646226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2A609DBE-C80F-42F8-0372-1F36F7DBFC6E}"/>
              </a:ext>
            </a:extLst>
          </p:cNvPr>
          <p:cNvSpPr/>
          <p:nvPr/>
        </p:nvSpPr>
        <p:spPr>
          <a:xfrm>
            <a:off x="10197090" y="4176268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1F97BC1D-85B5-36BD-9CCC-170EBFCFFBE7}"/>
              </a:ext>
            </a:extLst>
          </p:cNvPr>
          <p:cNvSpPr/>
          <p:nvPr/>
        </p:nvSpPr>
        <p:spPr>
          <a:xfrm>
            <a:off x="8555948" y="4176269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9C80CB31-F186-F02D-6FB8-DA616E10E090}"/>
              </a:ext>
            </a:extLst>
          </p:cNvPr>
          <p:cNvSpPr/>
          <p:nvPr/>
        </p:nvSpPr>
        <p:spPr>
          <a:xfrm>
            <a:off x="8547924" y="4879000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B5A97E1F-36B4-641C-BECF-0989A22782C1}"/>
              </a:ext>
            </a:extLst>
          </p:cNvPr>
          <p:cNvSpPr/>
          <p:nvPr/>
        </p:nvSpPr>
        <p:spPr>
          <a:xfrm>
            <a:off x="5274860" y="5590123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6F0E4836-2C32-E9F9-06C5-E2BE3380A4BC}"/>
              </a:ext>
            </a:extLst>
          </p:cNvPr>
          <p:cNvSpPr/>
          <p:nvPr/>
        </p:nvSpPr>
        <p:spPr>
          <a:xfrm>
            <a:off x="6904031" y="5591522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A6975D75-4F48-0EB3-E542-BDEB3FFE17FD}"/>
              </a:ext>
            </a:extLst>
          </p:cNvPr>
          <p:cNvSpPr/>
          <p:nvPr/>
        </p:nvSpPr>
        <p:spPr>
          <a:xfrm>
            <a:off x="8555948" y="5590122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96DF0A8F-2163-48F4-8492-EAA9F3837403}"/>
              </a:ext>
            </a:extLst>
          </p:cNvPr>
          <p:cNvSpPr/>
          <p:nvPr/>
        </p:nvSpPr>
        <p:spPr>
          <a:xfrm>
            <a:off x="10191342" y="5584525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79FFEDCF-DD73-D7D0-D161-9188EFDDE4A0}"/>
              </a:ext>
            </a:extLst>
          </p:cNvPr>
          <p:cNvSpPr/>
          <p:nvPr/>
        </p:nvSpPr>
        <p:spPr>
          <a:xfrm>
            <a:off x="10190204" y="4873401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DA5DE6F-5554-8D1B-809C-F6AAE95CD06B}"/>
              </a:ext>
            </a:extLst>
          </p:cNvPr>
          <p:cNvSpPr/>
          <p:nvPr/>
        </p:nvSpPr>
        <p:spPr>
          <a:xfrm>
            <a:off x="6901218" y="3361405"/>
            <a:ext cx="1644556" cy="81340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9249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619906D-1033-311E-05F0-BEF47702C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C093ECEE-916E-E2DE-B0D7-E3C21696A4AB}"/>
              </a:ext>
            </a:extLst>
          </p:cNvPr>
          <p:cNvSpPr txBox="1">
            <a:spLocks/>
          </p:cNvSpPr>
          <p:nvPr/>
        </p:nvSpPr>
        <p:spPr>
          <a:xfrm>
            <a:off x="0" y="-20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>
                <a:ea typeface="ＭＳ Ｐゴシック"/>
              </a:rPr>
              <a:t>開発スケジュール</a:t>
            </a:r>
            <a:endParaRPr lang="ja-JP" altLang="en-US"/>
          </a:p>
        </p:txBody>
      </p:sp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7F33DC05-C518-F087-B47F-332D6F22CD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8157222"/>
              </p:ext>
            </p:extLst>
          </p:nvPr>
        </p:nvGraphicFramePr>
        <p:xfrm>
          <a:off x="349216" y="1462088"/>
          <a:ext cx="11493568" cy="46546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27321">
                  <a:extLst>
                    <a:ext uri="{9D8B030D-6E8A-4147-A177-3AD203B41FA5}">
                      <a16:colId xmlns:a16="http://schemas.microsoft.com/office/drawing/2014/main" val="1215059242"/>
                    </a:ext>
                  </a:extLst>
                </a:gridCol>
                <a:gridCol w="756557">
                  <a:extLst>
                    <a:ext uri="{9D8B030D-6E8A-4147-A177-3AD203B41FA5}">
                      <a16:colId xmlns:a16="http://schemas.microsoft.com/office/drawing/2014/main" val="1154738757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691491474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3558066871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800693586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2659736181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2489636441"/>
                    </a:ext>
                  </a:extLst>
                </a:gridCol>
              </a:tblGrid>
              <a:tr h="615445">
                <a:tc>
                  <a:txBody>
                    <a:bodyPr/>
                    <a:lstStyle/>
                    <a:p>
                      <a:r>
                        <a:rPr lang="ja-JP" altLang="en-US" sz="2800"/>
                        <a:t>タスク</a:t>
                      </a:r>
                      <a:endParaRPr kumimoji="1" lang="ja-JP" altLang="en-US" sz="280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担当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6/12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6/19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6/26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/>
                        <a:t>7/3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7/10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2011930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sz="1800" b="0" i="0" u="none" strike="noStrike" noProof="0"/>
                        <a:t>スプレッドシート</a:t>
                      </a:r>
                      <a:r>
                        <a:rPr lang="ja-JP" altLang="en-US" sz="1800" b="0" i="0" u="none" strike="noStrike" noProof="0"/>
                        <a:t>への情報取得テスト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全員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8457388"/>
                  </a:ext>
                </a:extLst>
              </a:tr>
              <a:tr h="809795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800" b="0" i="0" u="none" strike="noStrike" noProof="0">
                          <a:solidFill>
                            <a:srgbClr val="263238"/>
                          </a:solidFill>
                        </a:rPr>
                        <a:t>不快指数に応じ たエアコン</a:t>
                      </a:r>
                      <a:r>
                        <a:rPr lang="ja-JP" sz="1800" b="0" i="0" u="none" strike="noStrike" noProof="0">
                          <a:solidFill>
                            <a:srgbClr val="263238"/>
                          </a:solidFill>
                        </a:rPr>
                        <a:t>の</a:t>
                      </a:r>
                      <a:r>
                        <a:rPr lang="ja-JP" altLang="en-US" sz="1800" b="0" i="0" u="none" strike="noStrike" noProof="0">
                          <a:solidFill>
                            <a:srgbClr val="263238"/>
                          </a:solidFill>
                        </a:rPr>
                        <a:t> 稼 働・設定変更テスト</a:t>
                      </a:r>
                      <a:endParaRPr lang="ja-JP" altLang="en-US" sz="1800"/>
                    </a:p>
                    <a:p>
                      <a:pPr lvl="0">
                        <a:buNone/>
                      </a:pPr>
                      <a:endParaRPr kumimoji="1" lang="ja-JP" sz="1800" b="0" i="0" u="none" strike="noStrike" noProof="0">
                        <a:latin typeface="ＭＳ Ｐゴシック"/>
                        <a:ea typeface="ＭＳ Ｐゴシック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樋口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7980003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800" b="0" i="0" u="none" strike="noStrike" noProof="0">
                          <a:solidFill>
                            <a:srgbClr val="263238"/>
                          </a:solidFill>
                        </a:rPr>
                        <a:t>LINEによる情報発信テスト</a:t>
                      </a:r>
                      <a:endParaRPr lang="ja-JP" altLang="en-US" sz="180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中島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6714754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2000" b="0" i="0" u="none" strike="noStrike" noProof="0">
                          <a:solidFill>
                            <a:srgbClr val="263238"/>
                          </a:solidFill>
                        </a:rPr>
                        <a:t>システ</a:t>
                      </a:r>
                      <a:r>
                        <a:rPr lang="ja-JP" sz="2000" b="0" i="0" u="none" strike="noStrike" noProof="0">
                          <a:solidFill>
                            <a:srgbClr val="263238"/>
                          </a:solidFill>
                        </a:rPr>
                        <a:t>ム</a:t>
                      </a:r>
                      <a:r>
                        <a:rPr lang="ja-JP" altLang="en-US" sz="2000" b="0" i="0" u="none" strike="noStrike" noProof="0">
                          <a:solidFill>
                            <a:srgbClr val="263238"/>
                          </a:solidFill>
                        </a:rPr>
                        <a:t>テスト</a:t>
                      </a:r>
                      <a:endParaRPr lang="ja-JP" altLang="en-US" sz="2000"/>
                    </a:p>
                    <a:p>
                      <a:pPr lvl="0">
                        <a:buNone/>
                      </a:pPr>
                      <a:endParaRPr kumimoji="1" lang="ja-JP" sz="1800" b="0" i="0" u="none" strike="noStrike" noProof="0">
                        <a:latin typeface="ＭＳ Ｐゴシック"/>
                        <a:ea typeface="ＭＳ Ｐゴシック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伊藤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0415295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2000" b="0" i="0" u="none" strike="noStrike" noProof="0">
                          <a:solidFill>
                            <a:srgbClr val="263238"/>
                          </a:solidFill>
                        </a:rPr>
                        <a:t>成果発表資料作成</a:t>
                      </a:r>
                      <a:endParaRPr lang="ja-JP" altLang="en-US" sz="2000"/>
                    </a:p>
                    <a:p>
                      <a:pPr lvl="0">
                        <a:buNone/>
                      </a:pPr>
                      <a:endParaRPr kumimoji="1" lang="ja-JP" sz="1800" b="0" i="0" u="none" strike="noStrike" noProof="0">
                        <a:latin typeface="ＭＳ Ｐゴシック"/>
                        <a:ea typeface="ＭＳ Ｐゴシック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山口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267476"/>
                  </a:ext>
                </a:extLst>
              </a:tr>
            </a:tbl>
          </a:graphicData>
        </a:graphic>
      </p:graphicFrame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AEEFB70-40F1-7075-1663-382B9B127D37}"/>
              </a:ext>
            </a:extLst>
          </p:cNvPr>
          <p:cNvSpPr txBox="1"/>
          <p:nvPr/>
        </p:nvSpPr>
        <p:spPr>
          <a:xfrm>
            <a:off x="9254073" y="136525"/>
            <a:ext cx="29367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/>
              <a:t>プロジェクト計画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3BCA27D-F6EB-467E-E091-B3C22271D6A2}"/>
              </a:ext>
            </a:extLst>
          </p:cNvPr>
          <p:cNvSpPr/>
          <p:nvPr/>
        </p:nvSpPr>
        <p:spPr>
          <a:xfrm>
            <a:off x="9189246" y="149971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6647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C7ED161-0AFF-11A7-DAA0-5B50262A1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1DE16BE6-64C2-3252-B9F7-0EB2D98D1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021"/>
            <a:ext cx="10515600" cy="1325563"/>
          </a:xfrm>
        </p:spPr>
        <p:txBody>
          <a:bodyPr/>
          <a:lstStyle/>
          <a:p>
            <a:r>
              <a:rPr lang="ja-JP" altLang="en-US">
                <a:ea typeface="ＭＳ Ｐゴシック"/>
              </a:rPr>
              <a:t>開発スケジュール</a:t>
            </a:r>
            <a:endParaRPr kumimoji="1" lang="ja-JP" altLang="en-US"/>
          </a:p>
        </p:txBody>
      </p:sp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88C13BD5-BB02-0559-7F81-1C116DA98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911029"/>
              </p:ext>
            </p:extLst>
          </p:nvPr>
        </p:nvGraphicFramePr>
        <p:xfrm>
          <a:off x="263236" y="1468581"/>
          <a:ext cx="11493568" cy="46546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27321">
                  <a:extLst>
                    <a:ext uri="{9D8B030D-6E8A-4147-A177-3AD203B41FA5}">
                      <a16:colId xmlns:a16="http://schemas.microsoft.com/office/drawing/2014/main" val="1215059242"/>
                    </a:ext>
                  </a:extLst>
                </a:gridCol>
                <a:gridCol w="756557">
                  <a:extLst>
                    <a:ext uri="{9D8B030D-6E8A-4147-A177-3AD203B41FA5}">
                      <a16:colId xmlns:a16="http://schemas.microsoft.com/office/drawing/2014/main" val="1154738757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691491474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3558066871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800693586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2659736181"/>
                    </a:ext>
                  </a:extLst>
                </a:gridCol>
                <a:gridCol w="1641938">
                  <a:extLst>
                    <a:ext uri="{9D8B030D-6E8A-4147-A177-3AD203B41FA5}">
                      <a16:colId xmlns:a16="http://schemas.microsoft.com/office/drawing/2014/main" val="2489636441"/>
                    </a:ext>
                  </a:extLst>
                </a:gridCol>
              </a:tblGrid>
              <a:tr h="615445">
                <a:tc>
                  <a:txBody>
                    <a:bodyPr/>
                    <a:lstStyle/>
                    <a:p>
                      <a:r>
                        <a:rPr lang="ja-JP" altLang="en-US" sz="2800"/>
                        <a:t>タスク</a:t>
                      </a:r>
                      <a:endParaRPr kumimoji="1" lang="ja-JP" altLang="en-US" sz="280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担当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6/12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6/19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6/26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/>
                        <a:t>7/3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/>
                        <a:t>7/10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2011930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sz="1800" b="0" i="0" u="none" strike="noStrike" noProof="0"/>
                        <a:t>スプレッドシート</a:t>
                      </a:r>
                      <a:r>
                        <a:rPr lang="ja-JP" altLang="en-US" sz="1800" b="0" i="0" u="none" strike="noStrike" noProof="0"/>
                        <a:t>への情報取得テスト</a:t>
                      </a:r>
                      <a:endParaRPr kumimoji="1" lang="ja-JP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全員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8457388"/>
                  </a:ext>
                </a:extLst>
              </a:tr>
              <a:tr h="809795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800" b="0" i="0" u="none" strike="noStrike" noProof="0">
                          <a:solidFill>
                            <a:srgbClr val="263238"/>
                          </a:solidFill>
                        </a:rPr>
                        <a:t>不快指数に応じ たエアコン</a:t>
                      </a:r>
                      <a:r>
                        <a:rPr lang="ja-JP" sz="1800" b="0" i="0" u="none" strike="noStrike" noProof="0">
                          <a:solidFill>
                            <a:srgbClr val="263238"/>
                          </a:solidFill>
                        </a:rPr>
                        <a:t>の</a:t>
                      </a:r>
                      <a:r>
                        <a:rPr lang="ja-JP" altLang="en-US" sz="1800" b="0" i="0" u="none" strike="noStrike" noProof="0">
                          <a:solidFill>
                            <a:srgbClr val="263238"/>
                          </a:solidFill>
                        </a:rPr>
                        <a:t> 稼 働・設定変更テスト</a:t>
                      </a:r>
                      <a:endParaRPr lang="ja-JP" altLang="en-US" sz="1800"/>
                    </a:p>
                    <a:p>
                      <a:pPr lvl="0">
                        <a:buNone/>
                      </a:pPr>
                      <a:endParaRPr kumimoji="1" lang="ja-JP" sz="1800" b="0" i="0" u="none" strike="noStrike" noProof="0">
                        <a:latin typeface="ＭＳ Ｐゴシック"/>
                        <a:ea typeface="ＭＳ Ｐゴシック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樋口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7980003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800" b="0" i="0" u="none" strike="noStrike" noProof="0">
                          <a:solidFill>
                            <a:srgbClr val="263238"/>
                          </a:solidFill>
                        </a:rPr>
                        <a:t>LINEによる情報発信テスト</a:t>
                      </a:r>
                      <a:endParaRPr lang="ja-JP" altLang="en-US" sz="180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中島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6714754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2000" b="0" i="0" u="none" strike="noStrike" noProof="0">
                          <a:solidFill>
                            <a:srgbClr val="263238"/>
                          </a:solidFill>
                        </a:rPr>
                        <a:t>システ</a:t>
                      </a:r>
                      <a:r>
                        <a:rPr lang="ja-JP" sz="2000" b="0" i="0" u="none" strike="noStrike" noProof="0">
                          <a:solidFill>
                            <a:srgbClr val="263238"/>
                          </a:solidFill>
                        </a:rPr>
                        <a:t>ム</a:t>
                      </a:r>
                      <a:r>
                        <a:rPr lang="ja-JP" altLang="en-US" sz="2000" b="0" i="0" u="none" strike="noStrike" noProof="0">
                          <a:solidFill>
                            <a:srgbClr val="263238"/>
                          </a:solidFill>
                        </a:rPr>
                        <a:t>テスト</a:t>
                      </a:r>
                      <a:endParaRPr lang="ja-JP" altLang="en-US" sz="2000"/>
                    </a:p>
                    <a:p>
                      <a:pPr lvl="0">
                        <a:buNone/>
                      </a:pPr>
                      <a:endParaRPr kumimoji="1" lang="ja-JP" sz="1800" b="0" i="0" u="none" strike="noStrike" noProof="0">
                        <a:latin typeface="ＭＳ Ｐゴシック"/>
                        <a:ea typeface="ＭＳ Ｐゴシック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伊藤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0415295"/>
                  </a:ext>
                </a:extLst>
              </a:tr>
              <a:tr h="71262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2000" b="0" i="0" u="none" strike="noStrike" noProof="0">
                          <a:solidFill>
                            <a:srgbClr val="263238"/>
                          </a:solidFill>
                        </a:rPr>
                        <a:t>成果発表資料作成</a:t>
                      </a:r>
                      <a:endParaRPr lang="ja-JP" altLang="en-US" sz="2000"/>
                    </a:p>
                    <a:p>
                      <a:pPr lvl="0">
                        <a:buNone/>
                      </a:pPr>
                      <a:endParaRPr kumimoji="1" lang="ja-JP" sz="1800" b="0" i="0" u="none" strike="noStrike" noProof="0">
                        <a:latin typeface="ＭＳ Ｐゴシック"/>
                        <a:ea typeface="ＭＳ Ｐゴシック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/>
                        <a:t>山口</a:t>
                      </a:r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267476"/>
                  </a:ext>
                </a:extLst>
              </a:tr>
            </a:tbl>
          </a:graphicData>
        </a:graphic>
      </p:graphicFrame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F6ECFF7-EFDA-4255-D318-BE27B3D1C4A1}"/>
              </a:ext>
            </a:extLst>
          </p:cNvPr>
          <p:cNvSpPr txBox="1"/>
          <p:nvPr/>
        </p:nvSpPr>
        <p:spPr>
          <a:xfrm>
            <a:off x="9254073" y="136525"/>
            <a:ext cx="29367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/>
              <a:t>プロジェクト計画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5300740-C3D5-C12D-6CAA-40126D4D34D0}"/>
              </a:ext>
            </a:extLst>
          </p:cNvPr>
          <p:cNvSpPr/>
          <p:nvPr/>
        </p:nvSpPr>
        <p:spPr>
          <a:xfrm>
            <a:off x="9189246" y="149971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7CAB15B-5B06-6C4F-314E-24FC7874E86C}"/>
              </a:ext>
            </a:extLst>
          </p:cNvPr>
          <p:cNvSpPr/>
          <p:nvPr/>
        </p:nvSpPr>
        <p:spPr>
          <a:xfrm>
            <a:off x="6819865" y="5412107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C9A476AF-2E52-6B48-9E0B-888DF19759E4}"/>
              </a:ext>
            </a:extLst>
          </p:cNvPr>
          <p:cNvSpPr/>
          <p:nvPr/>
        </p:nvSpPr>
        <p:spPr>
          <a:xfrm>
            <a:off x="8464421" y="5412107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DC6DD55-924C-78D4-CEE1-3C2B8824EF36}"/>
              </a:ext>
            </a:extLst>
          </p:cNvPr>
          <p:cNvSpPr/>
          <p:nvPr/>
        </p:nvSpPr>
        <p:spPr>
          <a:xfrm>
            <a:off x="10108977" y="5412107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E8159D5-7E63-2FF6-AAA5-81033C6F3965}"/>
              </a:ext>
            </a:extLst>
          </p:cNvPr>
          <p:cNvSpPr/>
          <p:nvPr/>
        </p:nvSpPr>
        <p:spPr>
          <a:xfrm>
            <a:off x="10105706" y="4700984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2D30A00-219C-FD85-6D45-744DD14FE4B2}"/>
              </a:ext>
            </a:extLst>
          </p:cNvPr>
          <p:cNvSpPr/>
          <p:nvPr/>
        </p:nvSpPr>
        <p:spPr>
          <a:xfrm>
            <a:off x="10099164" y="3989861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C811EBEE-0338-83DF-59A8-6EC762543108}"/>
              </a:ext>
            </a:extLst>
          </p:cNvPr>
          <p:cNvSpPr/>
          <p:nvPr/>
        </p:nvSpPr>
        <p:spPr>
          <a:xfrm>
            <a:off x="6819865" y="2082550"/>
            <a:ext cx="1644556" cy="71112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3AF246E6-F5E7-ADBF-F840-96404D2915E6}"/>
              </a:ext>
            </a:extLst>
          </p:cNvPr>
          <p:cNvSpPr/>
          <p:nvPr/>
        </p:nvSpPr>
        <p:spPr>
          <a:xfrm>
            <a:off x="10105706" y="2800242"/>
            <a:ext cx="1644556" cy="119618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784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3E4DE8B3-6CCA-E22B-8410-3DD982B3B6D4}"/>
              </a:ext>
            </a:extLst>
          </p:cNvPr>
          <p:cNvSpPr/>
          <p:nvPr/>
        </p:nvSpPr>
        <p:spPr>
          <a:xfrm>
            <a:off x="6890984" y="1736725"/>
            <a:ext cx="4462818" cy="4802187"/>
          </a:xfrm>
          <a:prstGeom prst="rect">
            <a:avLst/>
          </a:prstGeom>
          <a:solidFill>
            <a:srgbClr val="A4DC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B5F577E-AD41-0A37-5AB8-9377D26B3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実現できなかった要素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B149F09-387E-58F1-70F9-E8D6AE5DF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71DB284-9E78-EBC3-DD3B-F8A8E1589C8E}"/>
              </a:ext>
            </a:extLst>
          </p:cNvPr>
          <p:cNvSpPr/>
          <p:nvPr/>
        </p:nvSpPr>
        <p:spPr>
          <a:xfrm>
            <a:off x="838198" y="1690688"/>
            <a:ext cx="4462818" cy="4802187"/>
          </a:xfrm>
          <a:prstGeom prst="rect">
            <a:avLst/>
          </a:prstGeom>
          <a:solidFill>
            <a:srgbClr val="D4ED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198E6C5-0707-4DED-D47B-0D5D9DA27E50}"/>
              </a:ext>
            </a:extLst>
          </p:cNvPr>
          <p:cNvSpPr txBox="1"/>
          <p:nvPr/>
        </p:nvSpPr>
        <p:spPr>
          <a:xfrm>
            <a:off x="1769090" y="1736725"/>
            <a:ext cx="26010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800"/>
              <a:t>当初の計画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64B16CE-7C62-4E67-CB80-46F8AD33514A}"/>
              </a:ext>
            </a:extLst>
          </p:cNvPr>
          <p:cNvSpPr txBox="1"/>
          <p:nvPr/>
        </p:nvSpPr>
        <p:spPr>
          <a:xfrm>
            <a:off x="7821874" y="1736725"/>
            <a:ext cx="26010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800"/>
              <a:t>実際の機能</a:t>
            </a:r>
            <a:endParaRPr kumimoji="1" lang="ja-JP" altLang="en-US" sz="380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443E6D1-0EED-8B12-EF8A-0FD906A948BB}"/>
              </a:ext>
            </a:extLst>
          </p:cNvPr>
          <p:cNvSpPr txBox="1"/>
          <p:nvPr/>
        </p:nvSpPr>
        <p:spPr>
          <a:xfrm>
            <a:off x="1291986" y="4135308"/>
            <a:ext cx="35552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2,</a:t>
            </a:r>
            <a:r>
              <a:rPr kumimoji="1" lang="ja-JP" altLang="en-US" sz="2400"/>
              <a:t>エアコンの稼働状況に応   じて</a:t>
            </a:r>
            <a:r>
              <a:rPr kumimoji="1" lang="en-US" altLang="ja-JP" sz="2400"/>
              <a:t>Remo</a:t>
            </a:r>
            <a:r>
              <a:rPr kumimoji="1" lang="ja-JP" altLang="en-US" sz="2400"/>
              <a:t>から情報を取得する間隔</a:t>
            </a:r>
            <a:r>
              <a:rPr lang="ja-JP" altLang="en-US" sz="2400"/>
              <a:t>を変更する</a:t>
            </a:r>
            <a:endParaRPr kumimoji="1" lang="ja-JP" altLang="en-US" sz="240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4CBC2378-A6F5-60F9-DF1F-7A9D26646FAB}"/>
              </a:ext>
            </a:extLst>
          </p:cNvPr>
          <p:cNvSpPr txBox="1"/>
          <p:nvPr/>
        </p:nvSpPr>
        <p:spPr>
          <a:xfrm>
            <a:off x="7344770" y="4135308"/>
            <a:ext cx="35552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/>
              <a:t>2,</a:t>
            </a:r>
            <a:r>
              <a:rPr kumimoji="1" lang="ja-JP" altLang="en-US" sz="2400"/>
              <a:t>エアコンの稼働状況に関わらずに，一時間に一度情報を取得する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32ED0A1-0295-3716-453E-484DEBEBE36B}"/>
              </a:ext>
            </a:extLst>
          </p:cNvPr>
          <p:cNvSpPr txBox="1"/>
          <p:nvPr/>
        </p:nvSpPr>
        <p:spPr>
          <a:xfrm>
            <a:off x="1291988" y="2523107"/>
            <a:ext cx="36800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/>
              <a:t>1,</a:t>
            </a:r>
            <a:r>
              <a:rPr lang="ja-JP" altLang="en-US" sz="2400"/>
              <a:t>明るさの情報を用いて人がいるか否かを判断し， エアコンの温度を変更する</a:t>
            </a:r>
            <a:endParaRPr kumimoji="1" lang="ja-JP" altLang="en-US" sz="240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01EFA0B-EFBD-BE1B-9B49-182CBF81D8EB}"/>
              </a:ext>
            </a:extLst>
          </p:cNvPr>
          <p:cNvSpPr txBox="1"/>
          <p:nvPr/>
        </p:nvSpPr>
        <p:spPr>
          <a:xfrm>
            <a:off x="7344770" y="2518914"/>
            <a:ext cx="35552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/>
              <a:t>1,</a:t>
            </a:r>
            <a:r>
              <a:rPr lang="ja-JP" altLang="en-US" sz="2400"/>
              <a:t>エアコンは，温度と湿度の情報のみを用いて稼働する</a:t>
            </a:r>
            <a:endParaRPr kumimoji="1" lang="ja-JP" altLang="en-US" sz="2400"/>
          </a:p>
        </p:txBody>
      </p:sp>
      <p:sp>
        <p:nvSpPr>
          <p:cNvPr id="18" name="矢印: 右 17">
            <a:extLst>
              <a:ext uri="{FF2B5EF4-FFF2-40B4-BE49-F238E27FC236}">
                <a16:creationId xmlns:a16="http://schemas.microsoft.com/office/drawing/2014/main" id="{CD5A0ACA-6783-4CFC-2CFA-30EDEBEDC2C5}"/>
              </a:ext>
            </a:extLst>
          </p:cNvPr>
          <p:cNvSpPr/>
          <p:nvPr/>
        </p:nvSpPr>
        <p:spPr>
          <a:xfrm>
            <a:off x="5486400" y="2855464"/>
            <a:ext cx="1219200" cy="478286"/>
          </a:xfrm>
          <a:prstGeom prst="rightArrow">
            <a:avLst/>
          </a:prstGeom>
          <a:solidFill>
            <a:srgbClr val="FAE7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矢印: 右 18">
            <a:extLst>
              <a:ext uri="{FF2B5EF4-FFF2-40B4-BE49-F238E27FC236}">
                <a16:creationId xmlns:a16="http://schemas.microsoft.com/office/drawing/2014/main" id="{F337808B-5025-3397-AD36-701995E58F90}"/>
              </a:ext>
            </a:extLst>
          </p:cNvPr>
          <p:cNvSpPr/>
          <p:nvPr/>
        </p:nvSpPr>
        <p:spPr>
          <a:xfrm>
            <a:off x="5486400" y="4498526"/>
            <a:ext cx="1219200" cy="478286"/>
          </a:xfrm>
          <a:prstGeom prst="rightArrow">
            <a:avLst/>
          </a:prstGeom>
          <a:solidFill>
            <a:srgbClr val="FAE7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ADF8357A-15BE-1875-2E0E-8ED0F2C1C4B5}"/>
              </a:ext>
            </a:extLst>
          </p:cNvPr>
          <p:cNvSpPr txBox="1"/>
          <p:nvPr/>
        </p:nvSpPr>
        <p:spPr>
          <a:xfrm>
            <a:off x="9254073" y="136525"/>
            <a:ext cx="29367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/>
              <a:t>プロジェクト計画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BF9928F9-B05A-55F6-B0C5-96084DC4815D}"/>
              </a:ext>
            </a:extLst>
          </p:cNvPr>
          <p:cNvSpPr/>
          <p:nvPr/>
        </p:nvSpPr>
        <p:spPr>
          <a:xfrm>
            <a:off x="9189246" y="149971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51720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DC1840-2E70-0792-6940-213F24A39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1201" y="1981028"/>
            <a:ext cx="3862599" cy="2856707"/>
          </a:xfrm>
        </p:spPr>
        <p:txBody>
          <a:bodyPr>
            <a:noAutofit/>
          </a:bodyPr>
          <a:lstStyle/>
          <a:p>
            <a:r>
              <a:rPr kumimoji="1" lang="ja-JP" altLang="en-US" sz="6200"/>
              <a:t>感想，</a:t>
            </a:r>
            <a:br>
              <a:rPr kumimoji="1" lang="en-US" altLang="ja-JP" sz="6200"/>
            </a:br>
            <a:r>
              <a:rPr kumimoji="1" lang="ja-JP" altLang="en-US" sz="6200"/>
              <a:t>デモ動作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DEB636E-DDD4-4A71-5B86-0A0EB720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18</a:t>
            </a:fld>
            <a:endParaRPr kumimoji="1" lang="ja-JP" altLang="en-US"/>
          </a:p>
        </p:txBody>
      </p:sp>
      <p:pic>
        <p:nvPicPr>
          <p:cNvPr id="2050" name="Picture 2" descr="エアコンをつける人のイラスト">
            <a:hlinkClick r:id="rId2" tooltip="エアコンをつける人"/>
            <a:extLst>
              <a:ext uri="{FF2B5EF4-FFF2-40B4-BE49-F238E27FC236}">
                <a16:creationId xmlns:a16="http://schemas.microsoft.com/office/drawing/2014/main" id="{5AA9E0C3-85CA-AAB7-ED40-7373F9F03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0486" y="-136525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直角三角形 7">
            <a:extLst>
              <a:ext uri="{FF2B5EF4-FFF2-40B4-BE49-F238E27FC236}">
                <a16:creationId xmlns:a16="http://schemas.microsoft.com/office/drawing/2014/main" id="{6D371450-1C92-D30B-7164-C2702F65FC00}"/>
              </a:ext>
            </a:extLst>
          </p:cNvPr>
          <p:cNvSpPr/>
          <p:nvPr/>
        </p:nvSpPr>
        <p:spPr>
          <a:xfrm rot="16200000">
            <a:off x="8713392" y="3326208"/>
            <a:ext cx="3027475" cy="3233059"/>
          </a:xfrm>
          <a:prstGeom prst="rtTriangle">
            <a:avLst/>
          </a:prstGeom>
          <a:solidFill>
            <a:srgbClr val="0F9E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スライド番号プレースホルダー 1">
            <a:extLst>
              <a:ext uri="{FF2B5EF4-FFF2-40B4-BE49-F238E27FC236}">
                <a16:creationId xmlns:a16="http://schemas.microsoft.com/office/drawing/2014/main" id="{4D360577-1BB5-66D1-5A0E-BB6274421CB5}"/>
              </a:ext>
            </a:extLst>
          </p:cNvPr>
          <p:cNvSpPr txBox="1">
            <a:spLocks/>
          </p:cNvSpPr>
          <p:nvPr/>
        </p:nvSpPr>
        <p:spPr>
          <a:xfrm>
            <a:off x="9684689" y="4887261"/>
            <a:ext cx="1669112" cy="1008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ja-JP"/>
            </a:defPPr>
            <a:lvl1pPr marL="0" algn="r" defTabSz="914400" rtl="0" eaLnBrk="1" latinLnBrk="0" hangingPunct="1">
              <a:defRPr kumimoji="1"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ja-JP" sz="6600">
                <a:solidFill>
                  <a:srgbClr val="FFFFFF"/>
                </a:solidFill>
              </a:rPr>
              <a:t>4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288B6BF-3CC3-CCF7-B219-413183E1E7A8}"/>
              </a:ext>
            </a:extLst>
          </p:cNvPr>
          <p:cNvSpPr/>
          <p:nvPr/>
        </p:nvSpPr>
        <p:spPr>
          <a:xfrm>
            <a:off x="7101114" y="724409"/>
            <a:ext cx="4394200" cy="540917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07739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388D52A-D6C0-8F67-5C85-4466F97CCB69}"/>
              </a:ext>
            </a:extLst>
          </p:cNvPr>
          <p:cNvSpPr/>
          <p:nvPr/>
        </p:nvSpPr>
        <p:spPr>
          <a:xfrm>
            <a:off x="671283" y="1533526"/>
            <a:ext cx="10682518" cy="4649560"/>
          </a:xfrm>
          <a:prstGeom prst="rect">
            <a:avLst/>
          </a:prstGeom>
          <a:solidFill>
            <a:srgbClr val="D4ED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4699E91-5E4A-E11D-0548-448416869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536510" cy="1325563"/>
          </a:xfrm>
        </p:spPr>
        <p:txBody>
          <a:bodyPr/>
          <a:lstStyle/>
          <a:p>
            <a:r>
              <a:rPr kumimoji="1" lang="ja-JP" altLang="en-US"/>
              <a:t>感想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A3A184-93B2-E665-4212-CAF328068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/>
              <a:t>・グループで期限のある成果物を作成する</a:t>
            </a:r>
            <a:endParaRPr kumimoji="1" lang="en-US" altLang="ja-JP"/>
          </a:p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r>
              <a:rPr lang="ja-JP" altLang="en-US"/>
              <a:t>             作ってみたい理想と現実的に期限内に作成できるか</a:t>
            </a:r>
            <a:endParaRPr lang="en-US" altLang="ja-JP"/>
          </a:p>
          <a:p>
            <a:pPr marL="0" indent="0">
              <a:buNone/>
            </a:pPr>
            <a:r>
              <a:rPr lang="ja-JP" altLang="en-US"/>
              <a:t>・チームワークとコミュニケーション</a:t>
            </a:r>
            <a:endParaRPr lang="en-US" altLang="ja-JP"/>
          </a:p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r>
              <a:rPr lang="ja-JP" altLang="en-US"/>
              <a:t>              </a:t>
            </a:r>
            <a:r>
              <a:rPr lang="ja-JP" altLang="en-US" sz="2400"/>
              <a:t>短い期間で作成する中で，コミュニケーションを取りながら作業を行った</a:t>
            </a:r>
            <a:endParaRPr lang="en-US" altLang="ja-JP" sz="2400"/>
          </a:p>
          <a:p>
            <a:pPr marL="0" indent="0">
              <a:buNone/>
            </a:pPr>
            <a:r>
              <a:rPr lang="ja-JP" altLang="en-US"/>
              <a:t>・プロジェクト成功の達成感</a:t>
            </a:r>
            <a:endParaRPr lang="en-US" altLang="ja-JP"/>
          </a:p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endParaRPr kumimoji="1" lang="en-US" altLang="ja-JP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2790783-86FE-C63C-ABEB-AAF4F878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10" name="矢印: 上向き折線 9">
            <a:extLst>
              <a:ext uri="{FF2B5EF4-FFF2-40B4-BE49-F238E27FC236}">
                <a16:creationId xmlns:a16="http://schemas.microsoft.com/office/drawing/2014/main" id="{91E5C1CB-6F05-3F20-7DC4-AE082782A381}"/>
              </a:ext>
            </a:extLst>
          </p:cNvPr>
          <p:cNvSpPr/>
          <p:nvPr/>
        </p:nvSpPr>
        <p:spPr>
          <a:xfrm rot="5400000">
            <a:off x="1117599" y="4006172"/>
            <a:ext cx="609600" cy="580571"/>
          </a:xfrm>
          <a:prstGeom prst="bentUpArrow">
            <a:avLst/>
          </a:prstGeom>
          <a:solidFill>
            <a:srgbClr val="0F9E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矢印: 上向き折線 11">
            <a:extLst>
              <a:ext uri="{FF2B5EF4-FFF2-40B4-BE49-F238E27FC236}">
                <a16:creationId xmlns:a16="http://schemas.microsoft.com/office/drawing/2014/main" id="{95EC7B3D-3678-FFEA-1F7B-DCFD27ACBF92}"/>
              </a:ext>
            </a:extLst>
          </p:cNvPr>
          <p:cNvSpPr/>
          <p:nvPr/>
        </p:nvSpPr>
        <p:spPr>
          <a:xfrm rot="5400000">
            <a:off x="1117599" y="2434772"/>
            <a:ext cx="609600" cy="580571"/>
          </a:xfrm>
          <a:prstGeom prst="bentUpArrow">
            <a:avLst/>
          </a:prstGeom>
          <a:solidFill>
            <a:srgbClr val="0F9E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矢印: 上向き折線 12">
            <a:extLst>
              <a:ext uri="{FF2B5EF4-FFF2-40B4-BE49-F238E27FC236}">
                <a16:creationId xmlns:a16="http://schemas.microsoft.com/office/drawing/2014/main" id="{6E7DA9D4-BC27-CF8F-87E6-4797ED356D96}"/>
              </a:ext>
            </a:extLst>
          </p:cNvPr>
          <p:cNvSpPr/>
          <p:nvPr/>
        </p:nvSpPr>
        <p:spPr>
          <a:xfrm rot="5400000">
            <a:off x="1117599" y="5402945"/>
            <a:ext cx="609600" cy="580571"/>
          </a:xfrm>
          <a:prstGeom prst="bentUpArrow">
            <a:avLst/>
          </a:prstGeom>
          <a:solidFill>
            <a:srgbClr val="0F9E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B221888-8A0B-9983-B7ED-3F3C0950C570}"/>
              </a:ext>
            </a:extLst>
          </p:cNvPr>
          <p:cNvSpPr txBox="1"/>
          <p:nvPr/>
        </p:nvSpPr>
        <p:spPr>
          <a:xfrm>
            <a:off x="1712685" y="5605438"/>
            <a:ext cx="96592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期限内に計画した通りの機能をほとんど実装することが出来た</a:t>
            </a:r>
            <a:endParaRPr kumimoji="1" lang="ja-JP" altLang="en-US" sz="280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DD3A0854-F450-7CC2-EC0A-A63A90FB5289}"/>
              </a:ext>
            </a:extLst>
          </p:cNvPr>
          <p:cNvSpPr txBox="1"/>
          <p:nvPr/>
        </p:nvSpPr>
        <p:spPr>
          <a:xfrm>
            <a:off x="9428245" y="136525"/>
            <a:ext cx="29367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000"/>
              <a:t>感想，デモ動作</a:t>
            </a:r>
            <a:endParaRPr kumimoji="1" lang="ja-JP" altLang="en-US" sz="3000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7676AB1B-B692-BD97-3482-6722B1DA0392}"/>
              </a:ext>
            </a:extLst>
          </p:cNvPr>
          <p:cNvSpPr/>
          <p:nvPr/>
        </p:nvSpPr>
        <p:spPr>
          <a:xfrm>
            <a:off x="9363418" y="149971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2390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A4CBE68-C61B-EBB5-AC55-007F002F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7F67E6C9-C876-74A5-D85E-B611C8F9D128}"/>
              </a:ext>
            </a:extLst>
          </p:cNvPr>
          <p:cNvSpPr/>
          <p:nvPr/>
        </p:nvSpPr>
        <p:spPr>
          <a:xfrm>
            <a:off x="838200" y="1331620"/>
            <a:ext cx="10719231" cy="5050863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D21F605-365E-0A2B-59AA-0E74FB8EDCC4}"/>
              </a:ext>
            </a:extLst>
          </p:cNvPr>
          <p:cNvSpPr txBox="1"/>
          <p:nvPr/>
        </p:nvSpPr>
        <p:spPr>
          <a:xfrm>
            <a:off x="689431" y="388318"/>
            <a:ext cx="115929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800"/>
              <a:t>目次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5E7FB2BF-6A48-3DF7-11B8-947FC2E511A7}"/>
              </a:ext>
            </a:extLst>
          </p:cNvPr>
          <p:cNvSpPr/>
          <p:nvPr/>
        </p:nvSpPr>
        <p:spPr>
          <a:xfrm>
            <a:off x="1084535" y="1602123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FD9C15E2-4D09-11B6-FD1E-ACCBF169CB17}"/>
              </a:ext>
            </a:extLst>
          </p:cNvPr>
          <p:cNvSpPr/>
          <p:nvPr/>
        </p:nvSpPr>
        <p:spPr>
          <a:xfrm>
            <a:off x="6685740" y="1615771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6AD033A3-D988-E3F0-FD2F-DE90020EED07}"/>
              </a:ext>
            </a:extLst>
          </p:cNvPr>
          <p:cNvSpPr/>
          <p:nvPr/>
        </p:nvSpPr>
        <p:spPr>
          <a:xfrm>
            <a:off x="988349" y="4183793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346BCBF-5403-CDEC-B213-D9DE4B7A2334}"/>
              </a:ext>
            </a:extLst>
          </p:cNvPr>
          <p:cNvSpPr txBox="1"/>
          <p:nvPr/>
        </p:nvSpPr>
        <p:spPr>
          <a:xfrm>
            <a:off x="1210776" y="1615771"/>
            <a:ext cx="485107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使用要求書</a:t>
            </a:r>
            <a:r>
              <a:rPr kumimoji="1" lang="en-US" altLang="ja-JP" sz="2800"/>
              <a:t>			</a:t>
            </a:r>
            <a:r>
              <a:rPr lang="en-US" altLang="ja-JP" sz="2800"/>
              <a:t>     3</a:t>
            </a:r>
            <a:r>
              <a:rPr kumimoji="1" lang="en-US" altLang="ja-JP" sz="2800"/>
              <a:t>~6</a:t>
            </a:r>
          </a:p>
          <a:p>
            <a:r>
              <a:rPr lang="en-US" altLang="ja-JP" sz="2800"/>
              <a:t>	</a:t>
            </a:r>
            <a:r>
              <a:rPr lang="ja-JP" altLang="en-US" sz="2400"/>
              <a:t>・システムの概要</a:t>
            </a:r>
            <a:endParaRPr lang="en-US" altLang="ja-JP" sz="2400"/>
          </a:p>
          <a:p>
            <a:r>
              <a:rPr kumimoji="1" lang="en-US" altLang="ja-JP" sz="2400"/>
              <a:t>	</a:t>
            </a:r>
            <a:r>
              <a:rPr kumimoji="1" lang="ja-JP" altLang="en-US" sz="2400"/>
              <a:t>・製品の機能</a:t>
            </a:r>
            <a:endParaRPr kumimoji="1" lang="en-US" altLang="ja-JP" sz="2400"/>
          </a:p>
          <a:p>
            <a:r>
              <a:rPr lang="en-US" altLang="ja-JP" sz="2400"/>
              <a:t>	</a:t>
            </a:r>
            <a:r>
              <a:rPr lang="ja-JP" altLang="en-US" sz="2400"/>
              <a:t>・想定する利用者</a:t>
            </a:r>
            <a:endParaRPr kumimoji="1" lang="ja-JP" altLang="en-US" sz="240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C710A32-ABBF-D54A-45A7-BEA361EFEB98}"/>
              </a:ext>
            </a:extLst>
          </p:cNvPr>
          <p:cNvSpPr txBox="1"/>
          <p:nvPr/>
        </p:nvSpPr>
        <p:spPr>
          <a:xfrm>
            <a:off x="6815394" y="1615771"/>
            <a:ext cx="4553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設計</a:t>
            </a:r>
            <a:r>
              <a:rPr kumimoji="1" lang="en-US" altLang="ja-JP" sz="2800"/>
              <a:t>		</a:t>
            </a:r>
            <a:r>
              <a:rPr lang="ja-JP" altLang="en-US" sz="2800"/>
              <a:t>  </a:t>
            </a:r>
            <a:r>
              <a:rPr kumimoji="1" lang="en-US" altLang="ja-JP" sz="2800"/>
              <a:t>         </a:t>
            </a:r>
            <a:r>
              <a:rPr kumimoji="1" lang="ja-JP" altLang="en-US" sz="2800"/>
              <a:t>             </a:t>
            </a:r>
            <a:r>
              <a:rPr lang="en-US" altLang="ja-JP" sz="2800"/>
              <a:t>7</a:t>
            </a:r>
            <a:r>
              <a:rPr kumimoji="1" lang="en-US" altLang="ja-JP" sz="2800"/>
              <a:t>~10</a:t>
            </a:r>
          </a:p>
          <a:p>
            <a:r>
              <a:rPr lang="en-US" altLang="ja-JP" sz="2800"/>
              <a:t>	</a:t>
            </a:r>
            <a:r>
              <a:rPr lang="ja-JP" altLang="en-US" sz="2400"/>
              <a:t>・システム処理の流れ</a:t>
            </a:r>
            <a:endParaRPr lang="en-US" altLang="ja-JP" sz="2400"/>
          </a:p>
          <a:p>
            <a:r>
              <a:rPr kumimoji="1" lang="en-US" altLang="ja-JP" sz="2400"/>
              <a:t>	</a:t>
            </a:r>
            <a:r>
              <a:rPr kumimoji="1" lang="ja-JP" altLang="en-US" sz="2400"/>
              <a:t>・必要なモジュール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70DD8499-5CD8-D4C4-69E2-A97AA5A79547}"/>
              </a:ext>
            </a:extLst>
          </p:cNvPr>
          <p:cNvSpPr txBox="1"/>
          <p:nvPr/>
        </p:nvSpPr>
        <p:spPr>
          <a:xfrm>
            <a:off x="1210776" y="4183793"/>
            <a:ext cx="48510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プロジェクト計画                </a:t>
            </a:r>
            <a:r>
              <a:rPr lang="en-US" altLang="ja-JP" sz="2800"/>
              <a:t>11</a:t>
            </a:r>
            <a:r>
              <a:rPr kumimoji="1" lang="en-US" altLang="ja-JP" sz="2800"/>
              <a:t>~17</a:t>
            </a:r>
          </a:p>
          <a:p>
            <a:r>
              <a:rPr lang="en-US" altLang="ja-JP" sz="2800"/>
              <a:t>	</a:t>
            </a:r>
            <a:r>
              <a:rPr lang="ja-JP" altLang="en-US" sz="2400"/>
              <a:t>・開発体制</a:t>
            </a:r>
            <a:endParaRPr lang="en-US" altLang="ja-JP" sz="2400"/>
          </a:p>
          <a:p>
            <a:r>
              <a:rPr kumimoji="1" lang="en-US" altLang="ja-JP" sz="2400"/>
              <a:t>	</a:t>
            </a:r>
            <a:r>
              <a:rPr kumimoji="1" lang="ja-JP" altLang="en-US" sz="2400"/>
              <a:t>・開発スケジュール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223A403-A49F-F3C7-2C1F-2701D325058C}"/>
              </a:ext>
            </a:extLst>
          </p:cNvPr>
          <p:cNvSpPr/>
          <p:nvPr/>
        </p:nvSpPr>
        <p:spPr>
          <a:xfrm>
            <a:off x="6685740" y="4183793"/>
            <a:ext cx="152400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DCC1D973-F6C6-C638-002B-38C621CD0129}"/>
              </a:ext>
            </a:extLst>
          </p:cNvPr>
          <p:cNvSpPr txBox="1"/>
          <p:nvPr/>
        </p:nvSpPr>
        <p:spPr>
          <a:xfrm>
            <a:off x="6921019" y="4183792"/>
            <a:ext cx="4553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 感想，デモ動作</a:t>
            </a:r>
            <a:r>
              <a:rPr lang="en-US" altLang="ja-JP" sz="2800"/>
              <a:t>	         18</a:t>
            </a:r>
            <a:r>
              <a:rPr kumimoji="1" lang="en-US" altLang="ja-JP" sz="2800"/>
              <a:t>~</a:t>
            </a:r>
            <a:r>
              <a:rPr lang="en-US" altLang="ja-JP" sz="2800"/>
              <a:t>20</a:t>
            </a:r>
            <a:endParaRPr kumimoji="1" lang="en-US" altLang="ja-JP" sz="2800"/>
          </a:p>
          <a:p>
            <a:r>
              <a:rPr lang="en-US" altLang="ja-JP" sz="2800"/>
              <a:t>	</a:t>
            </a:r>
            <a:r>
              <a:rPr lang="ja-JP" altLang="en-US" sz="2400"/>
              <a:t>・感想</a:t>
            </a:r>
            <a:endParaRPr lang="en-US" altLang="ja-JP" sz="2400"/>
          </a:p>
          <a:p>
            <a:r>
              <a:rPr kumimoji="1" lang="en-US" altLang="ja-JP" sz="2400"/>
              <a:t>	</a:t>
            </a:r>
            <a:r>
              <a:rPr kumimoji="1" lang="ja-JP" altLang="en-US" sz="2400"/>
              <a:t>・</a:t>
            </a:r>
            <a:r>
              <a:rPr lang="ja-JP" altLang="en-US" sz="2400"/>
              <a:t>デモンストレーション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9105524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>
            <a:extLst>
              <a:ext uri="{FF2B5EF4-FFF2-40B4-BE49-F238E27FC236}">
                <a16:creationId xmlns:a16="http://schemas.microsoft.com/office/drawing/2014/main" id="{F483CFD9-B2A4-2A11-AACF-857391C99E7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97"/>
          <a:stretch/>
        </p:blipFill>
        <p:spPr>
          <a:xfrm>
            <a:off x="8700051" y="1"/>
            <a:ext cx="3491949" cy="6858000"/>
          </a:xfrm>
          <a:prstGeom prst="rect">
            <a:avLst/>
          </a:prstGeom>
        </p:spPr>
      </p:pic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7AC30F4-CE32-20AA-1660-D4D9E439F0E7}"/>
              </a:ext>
            </a:extLst>
          </p:cNvPr>
          <p:cNvSpPr/>
          <p:nvPr/>
        </p:nvSpPr>
        <p:spPr>
          <a:xfrm>
            <a:off x="427816" y="1107849"/>
            <a:ext cx="7845327" cy="5613626"/>
          </a:xfrm>
          <a:prstGeom prst="rect">
            <a:avLst/>
          </a:prstGeom>
          <a:solidFill>
            <a:srgbClr val="D4ED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E63A0CA-FA52-3E4F-218D-24E7BEC80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816" y="0"/>
            <a:ext cx="4953000" cy="1325563"/>
          </a:xfrm>
        </p:spPr>
        <p:txBody>
          <a:bodyPr/>
          <a:lstStyle/>
          <a:p>
            <a:r>
              <a:rPr kumimoji="1" lang="ja-JP" altLang="en-US"/>
              <a:t>デモンストレーション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89C012D-1E38-79CF-B158-E8C15E4F2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20</a:t>
            </a:fld>
            <a:endParaRPr kumimoji="1" lang="ja-JP" altLang="en-US"/>
          </a:p>
        </p:txBody>
      </p:sp>
      <p:pic>
        <p:nvPicPr>
          <p:cNvPr id="3" name="air-con-zyo">
            <a:hlinkClick r:id="" action="ppaction://media"/>
            <a:extLst>
              <a:ext uri="{FF2B5EF4-FFF2-40B4-BE49-F238E27FC236}">
                <a16:creationId xmlns:a16="http://schemas.microsoft.com/office/drawing/2014/main" id="{8C6105D7-72B1-3964-E875-FD270E166D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3790" y="1971663"/>
            <a:ext cx="2613344" cy="4645945"/>
          </a:xfrm>
          <a:prstGeom prst="rect">
            <a:avLst/>
          </a:prstGeom>
        </p:spPr>
      </p:pic>
      <p:pic>
        <p:nvPicPr>
          <p:cNvPr id="9" name="air-con-on">
            <a:hlinkClick r:id="" action="ppaction://media"/>
            <a:extLst>
              <a:ext uri="{FF2B5EF4-FFF2-40B4-BE49-F238E27FC236}">
                <a16:creationId xmlns:a16="http://schemas.microsoft.com/office/drawing/2014/main" id="{B034F0BC-644C-DC5C-AA05-A144EDD710C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926920" y="1971660"/>
            <a:ext cx="2613345" cy="4645948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3068096-4394-A9F5-EE0A-0B064D33618D}"/>
              </a:ext>
            </a:extLst>
          </p:cNvPr>
          <p:cNvSpPr txBox="1"/>
          <p:nvPr/>
        </p:nvSpPr>
        <p:spPr>
          <a:xfrm>
            <a:off x="1283208" y="1366785"/>
            <a:ext cx="235450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600"/>
              <a:t>エアコン起動時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CD6CD5-9E69-E84E-4F21-BFFD97247DEC}"/>
              </a:ext>
            </a:extLst>
          </p:cNvPr>
          <p:cNvSpPr txBox="1"/>
          <p:nvPr/>
        </p:nvSpPr>
        <p:spPr>
          <a:xfrm>
            <a:off x="4862210" y="1371493"/>
            <a:ext cx="274276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600"/>
              <a:t>除湿モード</a:t>
            </a:r>
            <a:r>
              <a:rPr kumimoji="1" lang="ja-JP" altLang="en-US" sz="2600"/>
              <a:t>起動時</a:t>
            </a:r>
          </a:p>
        </p:txBody>
      </p:sp>
    </p:spTree>
    <p:extLst>
      <p:ext uri="{BB962C8B-B14F-4D97-AF65-F5344CB8AC3E}">
        <p14:creationId xmlns:p14="http://schemas.microsoft.com/office/powerpoint/2010/main" val="144745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24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9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図 4" descr="アイコン&#10;&#10;自動的に生成された説明">
            <a:extLst>
              <a:ext uri="{FF2B5EF4-FFF2-40B4-BE49-F238E27FC236}">
                <a16:creationId xmlns:a16="http://schemas.microsoft.com/office/drawing/2014/main" id="{940C24B9-ED42-8842-8CE3-CD766611A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46" y="623275"/>
            <a:ext cx="6520794" cy="5607882"/>
          </a:xfrm>
          <a:prstGeom prst="rect">
            <a:avLst/>
          </a:prstGeom>
        </p:spPr>
      </p:pic>
      <p:sp>
        <p:nvSpPr>
          <p:cNvPr id="21" name="Right Triangle 1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3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3" y="623275"/>
            <a:ext cx="401217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09E996C-E168-650A-433F-1B926105DA83}"/>
              </a:ext>
            </a:extLst>
          </p:cNvPr>
          <p:cNvSpPr txBox="1"/>
          <p:nvPr/>
        </p:nvSpPr>
        <p:spPr>
          <a:xfrm>
            <a:off x="8052497" y="1056640"/>
            <a:ext cx="3197660" cy="312574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ja-JP" alt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　要求仕様書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44F887F8-1810-81BE-36F2-A7342195C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4689" y="4887261"/>
            <a:ext cx="1669112" cy="10082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ja-JP" altLang="en-US" sz="6600">
                <a:solidFill>
                  <a:srgbClr val="FFFFFF"/>
                </a:solidFill>
              </a:rPr>
              <a:t>１</a:t>
            </a:r>
            <a:endParaRPr kumimoji="1" lang="en-US" altLang="ja-JP" sz="66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2553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BFF6BA-3A81-72ED-FD4C-AA0899524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</a:rPr>
              <a:t>システムの概要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3C47E8-6A46-E690-695D-430A59279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5467" y="3062183"/>
            <a:ext cx="10515600" cy="10965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ja-JP" altLang="en-US">
              <a:ea typeface="ＭＳ Ｐゴシック"/>
            </a:endParaRPr>
          </a:p>
          <a:p>
            <a:endParaRPr lang="ja-JP" altLang="en-US">
              <a:ea typeface="ＭＳ Ｐゴシック"/>
            </a:endParaRPr>
          </a:p>
          <a:p>
            <a:endParaRPr lang="ja-JP" altLang="en-US">
              <a:ea typeface="ＭＳ Ｐゴシック"/>
            </a:endParaRPr>
          </a:p>
          <a:p>
            <a:endParaRPr lang="ja-JP" altLang="en-US">
              <a:ea typeface="ＭＳ Ｐゴシック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69267FA-FEF8-67B9-D932-5DF44EFF395B}"/>
              </a:ext>
            </a:extLst>
          </p:cNvPr>
          <p:cNvSpPr txBox="1"/>
          <p:nvPr/>
        </p:nvSpPr>
        <p:spPr>
          <a:xfrm>
            <a:off x="0" y="1053196"/>
            <a:ext cx="11999131" cy="12547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ja-JP" altLang="en-US" sz="2400">
              <a:ea typeface="ＭＳ Ｐゴシック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ja-JP" altLang="en-US" sz="2400">
                <a:latin typeface="Arial"/>
                <a:ea typeface="ＭＳ Ｐゴシック"/>
                <a:cs typeface="Arial"/>
              </a:rPr>
              <a:t>らくらくモード</a:t>
            </a:r>
            <a:r>
              <a:rPr lang="en-US" altLang="ja-JP" sz="2400">
                <a:latin typeface="Arial"/>
                <a:ea typeface="ＭＳ Ｐゴシック"/>
                <a:cs typeface="Arial"/>
              </a:rPr>
              <a:t>(</a:t>
            </a:r>
            <a:r>
              <a:rPr lang="ja-JP" altLang="en-US" sz="2400">
                <a:latin typeface="Arial"/>
                <a:ea typeface="ＭＳ Ｐゴシック"/>
                <a:cs typeface="Arial"/>
              </a:rPr>
              <a:t>自動稼働モード</a:t>
            </a:r>
            <a:r>
              <a:rPr lang="en-US" altLang="ja-JP" sz="2400">
                <a:latin typeface="Arial"/>
                <a:ea typeface="ＭＳ Ｐゴシック"/>
                <a:cs typeface="Arial"/>
              </a:rPr>
              <a:t>)</a:t>
            </a:r>
            <a:r>
              <a:rPr lang="ja-JP" altLang="en-US" sz="2400">
                <a:latin typeface="Arial"/>
                <a:ea typeface="ＭＳ Ｐゴシック"/>
                <a:cs typeface="Arial"/>
              </a:rPr>
              <a:t>では、1時間毎に室内の温度と湿度が基準</a:t>
            </a:r>
            <a:r>
              <a:rPr lang="ja-JP" sz="2400">
                <a:latin typeface="Arial"/>
                <a:ea typeface="ＭＳ Ｐゴシック"/>
                <a:cs typeface="Arial"/>
              </a:rPr>
              <a:t>よりも高ければ自動で冷房か</a:t>
            </a:r>
            <a:r>
              <a:rPr lang="ja-JP" altLang="en-US" sz="2400">
                <a:latin typeface="Arial"/>
                <a:ea typeface="ＭＳ Ｐゴシック"/>
                <a:cs typeface="Arial"/>
              </a:rPr>
              <a:t>除湿</a:t>
            </a:r>
            <a:r>
              <a:rPr lang="ja-JP" sz="2400">
                <a:latin typeface="Arial"/>
                <a:ea typeface="ＭＳ Ｐゴシック"/>
                <a:cs typeface="Arial"/>
              </a:rPr>
              <a:t>を稼働する。</a:t>
            </a:r>
            <a:endParaRPr lang="ja-JP" altLang="en-US" sz="2800">
              <a:ea typeface="ＭＳ Ｐゴシック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E73C947B-634D-EA4E-749B-7BF2E247F9FF}"/>
              </a:ext>
            </a:extLst>
          </p:cNvPr>
          <p:cNvSpPr/>
          <p:nvPr/>
        </p:nvSpPr>
        <p:spPr>
          <a:xfrm>
            <a:off x="495443" y="4173351"/>
            <a:ext cx="1447801" cy="15240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>
                <a:solidFill>
                  <a:schemeClr val="tx1"/>
                </a:solidFill>
                <a:ea typeface="ＭＳ Ｐゴシック"/>
              </a:rPr>
              <a:t>LEMO3</a:t>
            </a:r>
            <a:endParaRPr lang="ja-JP" altLang="en-US" sz="2000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9612144-078F-9AD3-1DC2-213ECBBE4C84}"/>
              </a:ext>
            </a:extLst>
          </p:cNvPr>
          <p:cNvSpPr/>
          <p:nvPr/>
        </p:nvSpPr>
        <p:spPr>
          <a:xfrm>
            <a:off x="3615589" y="3962895"/>
            <a:ext cx="3918857" cy="197031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>
                <a:solidFill>
                  <a:srgbClr val="000000"/>
                </a:solidFill>
                <a:ea typeface="ＭＳ Ｐゴシック"/>
              </a:rPr>
              <a:t>温度：28℃&lt;30℃</a:t>
            </a:r>
          </a:p>
          <a:p>
            <a:pPr algn="ctr"/>
            <a:r>
              <a:rPr lang="ja-JP" altLang="en-US" sz="2800">
                <a:solidFill>
                  <a:srgbClr val="000000"/>
                </a:solidFill>
                <a:ea typeface="ＭＳ Ｐゴシック"/>
              </a:rPr>
              <a:t>湿度：50%&lt;65%</a:t>
            </a:r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30DC46F0-8EED-21F0-6564-77C13A670F4E}"/>
              </a:ext>
            </a:extLst>
          </p:cNvPr>
          <p:cNvSpPr/>
          <p:nvPr/>
        </p:nvSpPr>
        <p:spPr>
          <a:xfrm>
            <a:off x="2300337" y="4591918"/>
            <a:ext cx="925285" cy="707571"/>
          </a:xfrm>
          <a:prstGeom prst="rightArrow">
            <a:avLst/>
          </a:prstGeom>
          <a:solidFill>
            <a:srgbClr val="A4DC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b="1"/>
          </a:p>
        </p:txBody>
      </p:sp>
      <p:sp>
        <p:nvSpPr>
          <p:cNvPr id="11" name="矢印: 右 10">
            <a:extLst>
              <a:ext uri="{FF2B5EF4-FFF2-40B4-BE49-F238E27FC236}">
                <a16:creationId xmlns:a16="http://schemas.microsoft.com/office/drawing/2014/main" id="{D99D5B9B-5EA8-4DFD-A7BA-61B8512DB007}"/>
              </a:ext>
            </a:extLst>
          </p:cNvPr>
          <p:cNvSpPr/>
          <p:nvPr/>
        </p:nvSpPr>
        <p:spPr>
          <a:xfrm>
            <a:off x="7775851" y="4591918"/>
            <a:ext cx="925285" cy="707571"/>
          </a:xfrm>
          <a:prstGeom prst="rightArrow">
            <a:avLst/>
          </a:prstGeom>
          <a:solidFill>
            <a:srgbClr val="A4DC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b="1"/>
          </a:p>
        </p:txBody>
      </p:sp>
      <p:sp>
        <p:nvSpPr>
          <p:cNvPr id="13" name="吹き出し: 円形 12">
            <a:extLst>
              <a:ext uri="{FF2B5EF4-FFF2-40B4-BE49-F238E27FC236}">
                <a16:creationId xmlns:a16="http://schemas.microsoft.com/office/drawing/2014/main" id="{E255C51F-8548-4AEA-F397-7FE1E20B731D}"/>
              </a:ext>
            </a:extLst>
          </p:cNvPr>
          <p:cNvSpPr/>
          <p:nvPr/>
        </p:nvSpPr>
        <p:spPr>
          <a:xfrm>
            <a:off x="1178043" y="2738786"/>
            <a:ext cx="2764971" cy="1502227"/>
          </a:xfrm>
          <a:prstGeom prst="wedgeEllipseCallou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>
              <a:solidFill>
                <a:schemeClr val="tx1"/>
              </a:solidFill>
              <a:ea typeface="ＭＳ Ｐゴシック"/>
            </a:endParaRPr>
          </a:p>
          <a:p>
            <a:pPr algn="ctr"/>
            <a:r>
              <a:rPr lang="ja-JP" altLang="en-US" sz="2400">
                <a:solidFill>
                  <a:schemeClr val="tx1"/>
                </a:solidFill>
                <a:ea typeface="ＭＳ Ｐゴシック"/>
              </a:rPr>
              <a:t>温度：</a:t>
            </a:r>
            <a:r>
              <a:rPr lang="ja-JP" sz="2400">
                <a:solidFill>
                  <a:schemeClr val="tx1"/>
                </a:solidFill>
                <a:ea typeface="+mn-lt"/>
                <a:cs typeface="+mn-lt"/>
              </a:rPr>
              <a:t>30℃</a:t>
            </a:r>
            <a:endParaRPr lang="ja-JP" altLang="en-US" sz="2400">
              <a:solidFill>
                <a:schemeClr val="tx1"/>
              </a:solidFill>
              <a:ea typeface="ＭＳ Ｐゴシック"/>
            </a:endParaRPr>
          </a:p>
          <a:p>
            <a:pPr algn="ctr"/>
            <a:r>
              <a:rPr lang="ja-JP" altLang="en-US" sz="2400">
                <a:solidFill>
                  <a:schemeClr val="tx1"/>
                </a:solidFill>
                <a:ea typeface="ＭＳ Ｐゴシック"/>
              </a:rPr>
              <a:t>湿度：</a:t>
            </a:r>
            <a:r>
              <a:rPr lang="ja-JP" sz="2400">
                <a:solidFill>
                  <a:schemeClr val="tx1"/>
                </a:solidFill>
                <a:ea typeface="+mn-lt"/>
                <a:cs typeface="+mn-lt"/>
              </a:rPr>
              <a:t>65%</a:t>
            </a:r>
          </a:p>
          <a:p>
            <a:pPr algn="ctr"/>
            <a:endParaRPr lang="ja-JP" altLang="en-US">
              <a:solidFill>
                <a:schemeClr val="tx1"/>
              </a:solidFill>
              <a:ea typeface="ＭＳ Ｐゴシック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4B074FC-9F5B-136F-DF8A-342AB2A5396A}"/>
              </a:ext>
            </a:extLst>
          </p:cNvPr>
          <p:cNvSpPr txBox="1"/>
          <p:nvPr/>
        </p:nvSpPr>
        <p:spPr>
          <a:xfrm>
            <a:off x="9973745" y="123079"/>
            <a:ext cx="20949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/>
              <a:t>要求仕様書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2EFEB99-947C-EF6C-8B91-0907C67B8DCA}"/>
              </a:ext>
            </a:extLst>
          </p:cNvPr>
          <p:cNvSpPr/>
          <p:nvPr/>
        </p:nvSpPr>
        <p:spPr>
          <a:xfrm>
            <a:off x="9908918" y="136525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 descr="アイコン">
            <a:extLst>
              <a:ext uri="{FF2B5EF4-FFF2-40B4-BE49-F238E27FC236}">
                <a16:creationId xmlns:a16="http://schemas.microsoft.com/office/drawing/2014/main" id="{69927E25-9294-214D-1761-CF277B0ABD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43" r="40019" b="8210"/>
          <a:stretch/>
        </p:blipFill>
        <p:spPr>
          <a:xfrm>
            <a:off x="9152054" y="3544225"/>
            <a:ext cx="3039946" cy="1751664"/>
          </a:xfrm>
          <a:prstGeom prst="rect">
            <a:avLst/>
          </a:prstGeom>
        </p:spPr>
      </p:pic>
      <p:pic>
        <p:nvPicPr>
          <p:cNvPr id="16" name="図 15" descr="アイコン">
            <a:extLst>
              <a:ext uri="{FF2B5EF4-FFF2-40B4-BE49-F238E27FC236}">
                <a16:creationId xmlns:a16="http://schemas.microsoft.com/office/drawing/2014/main" id="{E5888142-EA62-9310-7945-78BA3E6DCE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02" t="90620" r="47921" b="-4615"/>
          <a:stretch/>
        </p:blipFill>
        <p:spPr>
          <a:xfrm>
            <a:off x="8390686" y="5212462"/>
            <a:ext cx="3918857" cy="95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363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FE5CCB-B6E0-693E-169F-3956E6503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429" y="711764"/>
            <a:ext cx="10515600" cy="1325563"/>
          </a:xfrm>
        </p:spPr>
        <p:txBody>
          <a:bodyPr/>
          <a:lstStyle/>
          <a:p>
            <a:r>
              <a:rPr lang="ja-JP" altLang="en-US"/>
              <a:t>製品の機能</a:t>
            </a:r>
            <a:endParaRPr kumimoji="1" lang="ja-JP" altLang="en-US"/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79B00C0D-9305-DCF9-16B9-C26D2A561A15}"/>
              </a:ext>
            </a:extLst>
          </p:cNvPr>
          <p:cNvSpPr/>
          <p:nvPr/>
        </p:nvSpPr>
        <p:spPr>
          <a:xfrm>
            <a:off x="7738280" y="211539"/>
            <a:ext cx="3937380" cy="6441743"/>
          </a:xfrm>
          <a:prstGeom prst="roundRect">
            <a:avLst>
              <a:gd name="adj" fmla="val 539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B5F5DA14-7152-CE38-D8A0-96081242544E}"/>
              </a:ext>
            </a:extLst>
          </p:cNvPr>
          <p:cNvSpPr/>
          <p:nvPr/>
        </p:nvSpPr>
        <p:spPr>
          <a:xfrm>
            <a:off x="7916837" y="453065"/>
            <a:ext cx="3537272" cy="5370830"/>
          </a:xfrm>
          <a:prstGeom prst="roundRect">
            <a:avLst>
              <a:gd name="adj" fmla="val 5396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フローチャート: 結合子 5">
            <a:extLst>
              <a:ext uri="{FF2B5EF4-FFF2-40B4-BE49-F238E27FC236}">
                <a16:creationId xmlns:a16="http://schemas.microsoft.com/office/drawing/2014/main" id="{FCDAE17B-4C8E-BDE1-E7B5-DCFFB3664FDF}"/>
              </a:ext>
            </a:extLst>
          </p:cNvPr>
          <p:cNvSpPr/>
          <p:nvPr/>
        </p:nvSpPr>
        <p:spPr>
          <a:xfrm>
            <a:off x="9391372" y="5969198"/>
            <a:ext cx="581051" cy="538781"/>
          </a:xfrm>
          <a:prstGeom prst="flowChartConnector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ローチャート: 結合子 6">
            <a:extLst>
              <a:ext uri="{FF2B5EF4-FFF2-40B4-BE49-F238E27FC236}">
                <a16:creationId xmlns:a16="http://schemas.microsoft.com/office/drawing/2014/main" id="{E0CD0DBA-745E-5C64-99AF-B1A29D22F66D}"/>
              </a:ext>
            </a:extLst>
          </p:cNvPr>
          <p:cNvSpPr/>
          <p:nvPr/>
        </p:nvSpPr>
        <p:spPr>
          <a:xfrm>
            <a:off x="8033839" y="1748733"/>
            <a:ext cx="420497" cy="419709"/>
          </a:xfrm>
          <a:prstGeom prst="flowChartConnec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吹き出し: 角を丸めた四角形 7">
            <a:extLst>
              <a:ext uri="{FF2B5EF4-FFF2-40B4-BE49-F238E27FC236}">
                <a16:creationId xmlns:a16="http://schemas.microsoft.com/office/drawing/2014/main" id="{AA95B561-209E-0BC0-DF41-1F4590B08337}"/>
              </a:ext>
            </a:extLst>
          </p:cNvPr>
          <p:cNvSpPr/>
          <p:nvPr/>
        </p:nvSpPr>
        <p:spPr>
          <a:xfrm>
            <a:off x="9625083" y="1374098"/>
            <a:ext cx="1607443" cy="418656"/>
          </a:xfrm>
          <a:prstGeom prst="wedgeRoundRectCallout">
            <a:avLst>
              <a:gd name="adj1" fmla="val 22221"/>
              <a:gd name="adj2" fmla="val -89959"/>
              <a:gd name="adj3" fmla="val 16667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</a:rPr>
              <a:t>オン</a:t>
            </a:r>
          </a:p>
        </p:txBody>
      </p:sp>
      <p:sp>
        <p:nvSpPr>
          <p:cNvPr id="9" name="吹き出し: 角を丸めた四角形 8">
            <a:extLst>
              <a:ext uri="{FF2B5EF4-FFF2-40B4-BE49-F238E27FC236}">
                <a16:creationId xmlns:a16="http://schemas.microsoft.com/office/drawing/2014/main" id="{F87E5A12-7448-5794-D16C-67695C508732}"/>
              </a:ext>
            </a:extLst>
          </p:cNvPr>
          <p:cNvSpPr/>
          <p:nvPr/>
        </p:nvSpPr>
        <p:spPr>
          <a:xfrm>
            <a:off x="8044506" y="2407049"/>
            <a:ext cx="2782444" cy="603600"/>
          </a:xfrm>
          <a:prstGeom prst="wedgeRoundRectCallout">
            <a:avLst>
              <a:gd name="adj1" fmla="val -27359"/>
              <a:gd name="adj2" fmla="val -82768"/>
              <a:gd name="adj3" fmla="val 16667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</a:rPr>
              <a:t>らくらくモードを起動</a:t>
            </a:r>
          </a:p>
          <a:p>
            <a:pPr algn="ctr"/>
            <a:r>
              <a:rPr kumimoji="1" lang="ja-JP" altLang="en-US" sz="2000">
                <a:solidFill>
                  <a:schemeClr val="tx1"/>
                </a:solidFill>
              </a:rPr>
              <a:t>しました</a:t>
            </a:r>
          </a:p>
        </p:txBody>
      </p:sp>
      <p:sp>
        <p:nvSpPr>
          <p:cNvPr id="10" name="吹き出し: 角を丸めた四角形 9">
            <a:extLst>
              <a:ext uri="{FF2B5EF4-FFF2-40B4-BE49-F238E27FC236}">
                <a16:creationId xmlns:a16="http://schemas.microsoft.com/office/drawing/2014/main" id="{3BD729BD-16E2-8D8B-1A3B-1913596AB342}"/>
              </a:ext>
            </a:extLst>
          </p:cNvPr>
          <p:cNvSpPr/>
          <p:nvPr/>
        </p:nvSpPr>
        <p:spPr>
          <a:xfrm>
            <a:off x="8033839" y="3438080"/>
            <a:ext cx="3025190" cy="603600"/>
          </a:xfrm>
          <a:prstGeom prst="wedgeRoundRectCallout">
            <a:avLst>
              <a:gd name="adj1" fmla="val -26529"/>
              <a:gd name="adj2" fmla="val -83316"/>
              <a:gd name="adj3" fmla="val 16667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</a:rPr>
              <a:t>室温 </a:t>
            </a:r>
            <a:r>
              <a:rPr kumimoji="1" lang="en-US" altLang="ja-JP" sz="2000">
                <a:solidFill>
                  <a:schemeClr val="tx1"/>
                </a:solidFill>
              </a:rPr>
              <a:t>32</a:t>
            </a:r>
            <a:r>
              <a:rPr lang="ja-JP" altLang="en-US" sz="2000">
                <a:solidFill>
                  <a:schemeClr val="tx1"/>
                </a:solidFill>
              </a:rPr>
              <a:t>℃ 湿度 </a:t>
            </a:r>
            <a:r>
              <a:rPr lang="en-US" altLang="ja-JP" sz="2000">
                <a:solidFill>
                  <a:schemeClr val="tx1"/>
                </a:solidFill>
              </a:rPr>
              <a:t>74%</a:t>
            </a:r>
          </a:p>
          <a:p>
            <a:pPr algn="ctr"/>
            <a:r>
              <a:rPr kumimoji="1" lang="ja-JP" altLang="en-US" sz="2000">
                <a:solidFill>
                  <a:schemeClr val="tx1"/>
                </a:solidFill>
              </a:rPr>
              <a:t>除湿モードに変更します</a:t>
            </a: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F8A7EB55-E90E-167E-5AF2-80F400766CB9}"/>
              </a:ext>
            </a:extLst>
          </p:cNvPr>
          <p:cNvSpPr/>
          <p:nvPr/>
        </p:nvSpPr>
        <p:spPr>
          <a:xfrm>
            <a:off x="7916837" y="453065"/>
            <a:ext cx="3537272" cy="57610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らくらクーラー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0858071-DC00-F719-961B-2350758806A4}"/>
              </a:ext>
            </a:extLst>
          </p:cNvPr>
          <p:cNvSpPr txBox="1"/>
          <p:nvPr/>
        </p:nvSpPr>
        <p:spPr>
          <a:xfrm>
            <a:off x="336989" y="2168442"/>
            <a:ext cx="71797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・</a:t>
            </a:r>
            <a:r>
              <a:rPr kumimoji="1" lang="en-US" altLang="ja-JP" sz="2400"/>
              <a:t>LINE</a:t>
            </a:r>
            <a:r>
              <a:rPr kumimoji="1" lang="ja-JP" altLang="en-US" sz="2400"/>
              <a:t>でらくらくモード</a:t>
            </a:r>
            <a:r>
              <a:rPr kumimoji="1" lang="en-US" altLang="ja-JP" sz="2400"/>
              <a:t>(</a:t>
            </a:r>
            <a:r>
              <a:rPr kumimoji="1" lang="ja-JP" altLang="en-US" sz="2400"/>
              <a:t>自動稼働モード</a:t>
            </a:r>
            <a:r>
              <a:rPr kumimoji="1" lang="en-US" altLang="ja-JP" sz="2400"/>
              <a:t>)</a:t>
            </a:r>
            <a:r>
              <a:rPr kumimoji="1" lang="ja-JP" altLang="en-US" sz="2400"/>
              <a:t>の</a:t>
            </a:r>
            <a:r>
              <a:rPr kumimoji="1" lang="en-US" altLang="ja-JP" sz="2400"/>
              <a:t>on</a:t>
            </a:r>
            <a:r>
              <a:rPr kumimoji="1" lang="ja-JP" altLang="en-US" sz="2400"/>
              <a:t>、</a:t>
            </a:r>
            <a:r>
              <a:rPr kumimoji="1" lang="en-US" altLang="ja-JP" sz="2400"/>
              <a:t>off</a:t>
            </a:r>
            <a:r>
              <a:rPr kumimoji="1" lang="ja-JP" altLang="en-US" sz="2400"/>
              <a:t>を</a:t>
            </a:r>
            <a:endParaRPr kumimoji="1" lang="en-US" altLang="ja-JP" sz="2400"/>
          </a:p>
          <a:p>
            <a:r>
              <a:rPr kumimoji="1" lang="ja-JP" altLang="en-US" sz="2400"/>
              <a:t>  設定する。</a:t>
            </a:r>
            <a:endParaRPr kumimoji="1" lang="en-US" altLang="ja-JP" sz="2400"/>
          </a:p>
          <a:p>
            <a:endParaRPr kumimoji="1" lang="en-US" altLang="ja-JP" sz="2400"/>
          </a:p>
          <a:p>
            <a:pPr algn="l"/>
            <a:r>
              <a:rPr lang="ja-JP" altLang="en-US" sz="2400" b="0" i="0" u="none" strike="noStrike" baseline="0">
                <a:latin typeface="HaranoAjiMincho-Regular-Identity-H"/>
              </a:rPr>
              <a:t>・測定した温度や湿度が快適温度よりも高ければ、            エアコンを起動し室内を快適温度に保ちます。</a:t>
            </a:r>
            <a:endParaRPr lang="en-US" altLang="ja-JP" sz="2400" b="0" i="0" u="none" strike="noStrike" baseline="0">
              <a:latin typeface="HaranoAjiMincho-Regular-Identity-H"/>
            </a:endParaRPr>
          </a:p>
          <a:p>
            <a:pPr algn="l"/>
            <a:endParaRPr lang="en-US" altLang="ja-JP" sz="2400">
              <a:latin typeface="HaranoAjiMincho-Regular-Identity-H"/>
            </a:endParaRPr>
          </a:p>
          <a:p>
            <a:pPr algn="l"/>
            <a:r>
              <a:rPr lang="ja-JP" altLang="en-US" sz="2400" b="0" i="0" u="none" strike="noStrike" baseline="0">
                <a:latin typeface="HaranoAjiMincho-Regular-Identity-H"/>
              </a:rPr>
              <a:t>・エアコンの稼働時は</a:t>
            </a:r>
            <a:r>
              <a:rPr lang="en-US" altLang="ja-JP" sz="2400" b="0" i="0" u="none" strike="noStrike" baseline="0">
                <a:latin typeface="CMR10"/>
              </a:rPr>
              <a:t>line </a:t>
            </a:r>
            <a:r>
              <a:rPr lang="ja-JP" altLang="en-US" sz="2400" b="0" i="0" u="none" strike="noStrike" baseline="0">
                <a:latin typeface="HaranoAjiMincho-Regular-Identity-H"/>
              </a:rPr>
              <a:t>を用いてユーザに通知します。</a:t>
            </a:r>
            <a:endParaRPr kumimoji="1" lang="ja-JP" altLang="en-US" sz="240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0642F18A-12F1-42CA-BEE3-D0F1D2D5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915490A-54B5-28C7-55C0-4B2DE96FBC38}"/>
              </a:ext>
            </a:extLst>
          </p:cNvPr>
          <p:cNvSpPr txBox="1"/>
          <p:nvPr/>
        </p:nvSpPr>
        <p:spPr>
          <a:xfrm>
            <a:off x="5421796" y="176066"/>
            <a:ext cx="20949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/>
              <a:t>要求仕様書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94065EB-F106-E0C5-B698-E5FFEDED5CE5}"/>
              </a:ext>
            </a:extLst>
          </p:cNvPr>
          <p:cNvSpPr/>
          <p:nvPr/>
        </p:nvSpPr>
        <p:spPr>
          <a:xfrm>
            <a:off x="5356969" y="189512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77BFFE6D-3E06-C43B-9423-9EA1A4EC3A3D}"/>
              </a:ext>
            </a:extLst>
          </p:cNvPr>
          <p:cNvSpPr/>
          <p:nvPr/>
        </p:nvSpPr>
        <p:spPr>
          <a:xfrm>
            <a:off x="409433" y="1792754"/>
            <a:ext cx="7179740" cy="471522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716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74CE48B6-4E55-4935-FFFC-619D526892B8}"/>
              </a:ext>
            </a:extLst>
          </p:cNvPr>
          <p:cNvSpPr/>
          <p:nvPr/>
        </p:nvSpPr>
        <p:spPr>
          <a:xfrm>
            <a:off x="315965" y="390502"/>
            <a:ext cx="8814387" cy="6358316"/>
          </a:xfrm>
          <a:prstGeom prst="roundRect">
            <a:avLst>
              <a:gd name="adj" fmla="val 3194"/>
            </a:avLst>
          </a:prstGeom>
          <a:solidFill>
            <a:srgbClr val="D4ED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AF77FA0A-8A14-CBFC-AB50-0B66728751C6}"/>
              </a:ext>
            </a:extLst>
          </p:cNvPr>
          <p:cNvSpPr/>
          <p:nvPr/>
        </p:nvSpPr>
        <p:spPr>
          <a:xfrm>
            <a:off x="529568" y="1511803"/>
            <a:ext cx="8346743" cy="5036134"/>
          </a:xfrm>
          <a:prstGeom prst="roundRect">
            <a:avLst>
              <a:gd name="adj" fmla="val 2142"/>
            </a:avLst>
          </a:prstGeom>
          <a:solidFill>
            <a:srgbClr val="A4DC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8703C8D-BFC1-8233-80F3-7E5FEB116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698" y="390502"/>
            <a:ext cx="4170528" cy="1325563"/>
          </a:xfrm>
        </p:spPr>
        <p:txBody>
          <a:bodyPr/>
          <a:lstStyle/>
          <a:p>
            <a:r>
              <a:rPr lang="ja-JP" altLang="en-US">
                <a:latin typeface="HGPｺﾞｼｯｸM" panose="020B0600000000000000" pitchFamily="50" charset="-128"/>
                <a:ea typeface="HGPｺﾞｼｯｸM" panose="020B0600000000000000" pitchFamily="50" charset="-128"/>
              </a:rPr>
              <a:t>想定する利用者</a:t>
            </a:r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56EDA8F7-999D-9B4B-D865-EB755C8B504C}"/>
              </a:ext>
            </a:extLst>
          </p:cNvPr>
          <p:cNvSpPr/>
          <p:nvPr/>
        </p:nvSpPr>
        <p:spPr>
          <a:xfrm>
            <a:off x="776030" y="1762497"/>
            <a:ext cx="3954628" cy="2258189"/>
          </a:xfrm>
          <a:prstGeom prst="roundRect">
            <a:avLst>
              <a:gd name="adj" fmla="val 422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ja-JP" sz="2400">
              <a:solidFill>
                <a:schemeClr val="tx1"/>
              </a:solidFill>
              <a:ea typeface="ＭＳ Ｐゴシック"/>
            </a:endParaRPr>
          </a:p>
          <a:p>
            <a:pPr algn="ctr"/>
            <a:endParaRPr lang="en-US" altLang="ja-JP" sz="2400">
              <a:solidFill>
                <a:schemeClr val="tx1"/>
              </a:solidFill>
              <a:ea typeface="ＭＳ Ｐゴシック"/>
            </a:endParaRPr>
          </a:p>
          <a:p>
            <a:pPr algn="ctr"/>
            <a:endParaRPr lang="en-US" altLang="ja-JP" sz="2400">
              <a:solidFill>
                <a:schemeClr val="tx1"/>
              </a:solidFill>
              <a:ea typeface="ＭＳ Ｐゴシック"/>
            </a:endParaRPr>
          </a:p>
          <a:p>
            <a:pPr algn="ctr"/>
            <a:endParaRPr lang="en-US" altLang="ja-JP" sz="2400">
              <a:solidFill>
                <a:schemeClr val="tx1"/>
              </a:solidFill>
              <a:ea typeface="ＭＳ Ｐゴシック"/>
            </a:endParaRPr>
          </a:p>
          <a:p>
            <a:pPr algn="ctr"/>
            <a:r>
              <a:rPr lang="ja-JP" altLang="en-US" sz="2400">
                <a:solidFill>
                  <a:schemeClr val="tx1"/>
                </a:solidFill>
                <a:ea typeface="ＭＳ Ｐゴシック"/>
              </a:rPr>
              <a:t>常に快適でいたい人</a:t>
            </a:r>
            <a:endParaRPr lang="en-US" altLang="ja-JP" sz="2400">
              <a:solidFill>
                <a:schemeClr val="tx1"/>
              </a:solidFill>
              <a:ea typeface="ＭＳ Ｐゴシック"/>
            </a:endParaRPr>
          </a:p>
          <a:p>
            <a:pPr algn="ctr"/>
            <a:endParaRPr lang="en-US" altLang="ja-JP" sz="2400">
              <a:solidFill>
                <a:schemeClr val="tx1"/>
              </a:solidFill>
              <a:ea typeface="ＭＳ Ｐゴシック"/>
            </a:endParaRPr>
          </a:p>
          <a:p>
            <a:pPr algn="ctr"/>
            <a:endParaRPr lang="ja-JP" altLang="en-US" sz="2400">
              <a:solidFill>
                <a:schemeClr val="tx1"/>
              </a:solidFill>
              <a:ea typeface="ＭＳ Ｐゴシック"/>
            </a:endParaRP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F6FE47BA-21B1-03EB-128B-C974362A8A7E}"/>
              </a:ext>
            </a:extLst>
          </p:cNvPr>
          <p:cNvSpPr/>
          <p:nvPr/>
        </p:nvSpPr>
        <p:spPr>
          <a:xfrm>
            <a:off x="776030" y="4020686"/>
            <a:ext cx="3954628" cy="2258189"/>
          </a:xfrm>
          <a:prstGeom prst="roundRect">
            <a:avLst>
              <a:gd name="adj" fmla="val 367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ja-JP" altLang="en-US" sz="2400">
                <a:solidFill>
                  <a:schemeClr val="tx1"/>
                </a:solidFill>
                <a:ea typeface="ＭＳ Ｐゴシック"/>
              </a:rPr>
              <a:t>温度設定が面倒くさい人</a:t>
            </a:r>
            <a:endParaRPr lang="en-US" altLang="ja-JP" sz="2400">
              <a:solidFill>
                <a:schemeClr val="tx1"/>
              </a:solidFill>
              <a:ea typeface="ＭＳ Ｐゴシック"/>
            </a:endParaRPr>
          </a:p>
          <a:p>
            <a:pPr algn="ctr"/>
            <a:endParaRPr lang="en-US" altLang="ja-JP" sz="2400">
              <a:solidFill>
                <a:schemeClr val="tx1"/>
              </a:solidFill>
              <a:ea typeface="ＭＳ Ｐゴシック"/>
            </a:endParaRPr>
          </a:p>
          <a:p>
            <a:pPr algn="ctr"/>
            <a:endParaRPr lang="ja-JP" altLang="en-US" sz="2400">
              <a:solidFill>
                <a:schemeClr val="tx1"/>
              </a:solidFill>
              <a:ea typeface="ＭＳ Ｐゴシック"/>
            </a:endParaRPr>
          </a:p>
        </p:txBody>
      </p:sp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B76EC8D4-13FA-8965-08B2-5A12991A01C5}"/>
              </a:ext>
            </a:extLst>
          </p:cNvPr>
          <p:cNvSpPr/>
          <p:nvPr/>
        </p:nvSpPr>
        <p:spPr>
          <a:xfrm>
            <a:off x="4730658" y="1762497"/>
            <a:ext cx="3954628" cy="2258189"/>
          </a:xfrm>
          <a:prstGeom prst="roundRect">
            <a:avLst>
              <a:gd name="adj" fmla="val 31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altLang="ja-JP" sz="2400">
              <a:solidFill>
                <a:schemeClr val="tx1"/>
              </a:solidFill>
              <a:ea typeface="+mn-lt"/>
              <a:cs typeface="+mn-lt"/>
            </a:endParaRPr>
          </a:p>
          <a:p>
            <a:pPr algn="ctr"/>
            <a:endParaRPr lang="en-US" altLang="ja-JP" sz="2400">
              <a:solidFill>
                <a:schemeClr val="tx1"/>
              </a:solidFill>
              <a:ea typeface="+mn-lt"/>
              <a:cs typeface="+mn-lt"/>
            </a:endParaRPr>
          </a:p>
          <a:p>
            <a:pPr algn="ctr"/>
            <a:endParaRPr lang="en-US" altLang="ja-JP" sz="2400">
              <a:solidFill>
                <a:schemeClr val="tx1"/>
              </a:solidFill>
              <a:ea typeface="+mn-lt"/>
              <a:cs typeface="+mn-lt"/>
            </a:endParaRPr>
          </a:p>
          <a:p>
            <a:pPr algn="ctr"/>
            <a:endParaRPr lang="en-US" altLang="ja-JP" sz="2400">
              <a:solidFill>
                <a:schemeClr val="tx1"/>
              </a:solidFill>
              <a:ea typeface="+mn-lt"/>
              <a:cs typeface="+mn-lt"/>
            </a:endParaRPr>
          </a:p>
          <a:p>
            <a:pPr algn="ctr"/>
            <a:endParaRPr lang="en-US" altLang="ja-JP" sz="2400">
              <a:solidFill>
                <a:schemeClr val="tx1"/>
              </a:solidFill>
              <a:ea typeface="+mn-lt"/>
              <a:cs typeface="+mn-lt"/>
            </a:endParaRPr>
          </a:p>
          <a:p>
            <a:pPr algn="ctr"/>
            <a:r>
              <a:rPr lang="ja-JP" sz="2400">
                <a:solidFill>
                  <a:schemeClr val="tx1"/>
                </a:solidFill>
                <a:ea typeface="+mn-lt"/>
                <a:cs typeface="+mn-lt"/>
              </a:rPr>
              <a:t>観葉植物や家電</a:t>
            </a:r>
            <a:r>
              <a:rPr lang="ja-JP" altLang="en-US" sz="2400">
                <a:solidFill>
                  <a:schemeClr val="tx1"/>
                </a:solidFill>
                <a:ea typeface="+mn-lt"/>
                <a:cs typeface="+mn-lt"/>
              </a:rPr>
              <a:t>の</a:t>
            </a:r>
          </a:p>
          <a:p>
            <a:pPr algn="ctr"/>
            <a:r>
              <a:rPr lang="ja-JP" altLang="en-US" sz="2400">
                <a:solidFill>
                  <a:schemeClr val="tx1"/>
                </a:solidFill>
                <a:ea typeface="ＭＳ Ｐゴシック"/>
              </a:rPr>
              <a:t>不具合解消</a:t>
            </a:r>
            <a:endParaRPr lang="en-US" altLang="ja-JP" sz="2400">
              <a:solidFill>
                <a:schemeClr val="tx1"/>
              </a:solidFill>
              <a:ea typeface="ＭＳ Ｐゴシック"/>
            </a:endParaRPr>
          </a:p>
          <a:p>
            <a:pPr algn="ctr"/>
            <a:endParaRPr lang="en-US" altLang="ja-JP" sz="2400">
              <a:solidFill>
                <a:schemeClr val="tx1"/>
              </a:solidFill>
              <a:ea typeface="ＭＳ Ｐゴシック"/>
            </a:endParaRPr>
          </a:p>
          <a:p>
            <a:pPr algn="ctr"/>
            <a:endParaRPr lang="ja-JP" altLang="en-US" sz="2400">
              <a:solidFill>
                <a:schemeClr val="tx1"/>
              </a:solidFill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7D0F87C1-0E8F-19C6-18A7-22B6919EB9A4}"/>
              </a:ext>
            </a:extLst>
          </p:cNvPr>
          <p:cNvSpPr/>
          <p:nvPr/>
        </p:nvSpPr>
        <p:spPr>
          <a:xfrm>
            <a:off x="4730658" y="4020686"/>
            <a:ext cx="3954628" cy="2258189"/>
          </a:xfrm>
          <a:prstGeom prst="roundRect">
            <a:avLst>
              <a:gd name="adj" fmla="val 540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ja-JP" altLang="en-US" sz="2400">
                <a:solidFill>
                  <a:schemeClr val="tx1"/>
                </a:solidFill>
                <a:ea typeface="+mn-lt"/>
                <a:cs typeface="+mn-lt"/>
              </a:rPr>
              <a:t>子供や高齢者の</a:t>
            </a:r>
            <a:endParaRPr lang="ja-JP" sz="2400">
              <a:solidFill>
                <a:schemeClr val="tx1"/>
              </a:solidFill>
              <a:ea typeface="ＭＳ Ｐゴシック"/>
              <a:cs typeface="+mn-lt"/>
            </a:endParaRPr>
          </a:p>
          <a:p>
            <a:pPr algn="ctr"/>
            <a:r>
              <a:rPr lang="ja-JP" altLang="en-US" sz="2400" b="1">
                <a:solidFill>
                  <a:schemeClr val="tx1"/>
                </a:solidFill>
                <a:ea typeface="+mn-lt"/>
                <a:cs typeface="+mn-lt"/>
              </a:rPr>
              <a:t>熱中症対策</a:t>
            </a:r>
            <a:endParaRPr lang="en-US" altLang="ja-JP" sz="2400" b="1">
              <a:solidFill>
                <a:schemeClr val="tx1"/>
              </a:solidFill>
              <a:ea typeface="+mn-lt"/>
              <a:cs typeface="+mn-lt"/>
            </a:endParaRPr>
          </a:p>
          <a:p>
            <a:pPr algn="ctr"/>
            <a:endParaRPr lang="ja-JP" sz="2400">
              <a:solidFill>
                <a:schemeClr val="tx1"/>
              </a:solidFill>
              <a:ea typeface="ＭＳ Ｐゴシック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8AEA3B6-BEDF-5C84-02E9-E4A5F49C7BFB}"/>
              </a:ext>
            </a:extLst>
          </p:cNvPr>
          <p:cNvSpPr/>
          <p:nvPr/>
        </p:nvSpPr>
        <p:spPr>
          <a:xfrm>
            <a:off x="4660712" y="1762497"/>
            <a:ext cx="139890" cy="2539662"/>
          </a:xfrm>
          <a:prstGeom prst="rect">
            <a:avLst/>
          </a:prstGeom>
          <a:solidFill>
            <a:srgbClr val="A4DC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2A09A5B-7F1A-CE0D-CCDD-EAF0E763CCFF}"/>
              </a:ext>
            </a:extLst>
          </p:cNvPr>
          <p:cNvSpPr/>
          <p:nvPr/>
        </p:nvSpPr>
        <p:spPr>
          <a:xfrm rot="5400000">
            <a:off x="6625473" y="2030121"/>
            <a:ext cx="154433" cy="3999498"/>
          </a:xfrm>
          <a:prstGeom prst="rect">
            <a:avLst/>
          </a:prstGeom>
          <a:solidFill>
            <a:srgbClr val="A4DC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399D4A9B-8E0E-2B74-8DDD-7D7318DCE089}"/>
              </a:ext>
            </a:extLst>
          </p:cNvPr>
          <p:cNvSpPr/>
          <p:nvPr/>
        </p:nvSpPr>
        <p:spPr>
          <a:xfrm rot="5400000">
            <a:off x="2583746" y="2025446"/>
            <a:ext cx="154433" cy="3999498"/>
          </a:xfrm>
          <a:prstGeom prst="rect">
            <a:avLst/>
          </a:prstGeom>
          <a:solidFill>
            <a:srgbClr val="A4DC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4FAF0027-85CA-4AC4-8CE5-F41075FE798B}"/>
              </a:ext>
            </a:extLst>
          </p:cNvPr>
          <p:cNvSpPr/>
          <p:nvPr/>
        </p:nvSpPr>
        <p:spPr>
          <a:xfrm>
            <a:off x="4660712" y="3792469"/>
            <a:ext cx="139890" cy="2539662"/>
          </a:xfrm>
          <a:prstGeom prst="rect">
            <a:avLst/>
          </a:prstGeom>
          <a:solidFill>
            <a:srgbClr val="A4DC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フローチャート: 結合子 11">
            <a:extLst>
              <a:ext uri="{FF2B5EF4-FFF2-40B4-BE49-F238E27FC236}">
                <a16:creationId xmlns:a16="http://schemas.microsoft.com/office/drawing/2014/main" id="{281FC1F1-5ED1-92A6-297A-BF5950C2B2E4}"/>
              </a:ext>
            </a:extLst>
          </p:cNvPr>
          <p:cNvSpPr/>
          <p:nvPr/>
        </p:nvSpPr>
        <p:spPr>
          <a:xfrm>
            <a:off x="3974692" y="3293388"/>
            <a:ext cx="1506641" cy="1465205"/>
          </a:xfrm>
          <a:prstGeom prst="flowChartConnector">
            <a:avLst/>
          </a:prstGeom>
          <a:solidFill>
            <a:srgbClr val="A4DC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bg2">
                    <a:lumMod val="25000"/>
                  </a:schemeClr>
                </a:solidFill>
              </a:rPr>
              <a:t>冷房を</a:t>
            </a:r>
            <a:endParaRPr kumimoji="1" lang="en-US" altLang="ja-JP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kumimoji="1" lang="ja-JP" altLang="en-US">
                <a:solidFill>
                  <a:schemeClr val="bg2">
                    <a:lumMod val="25000"/>
                  </a:schemeClr>
                </a:solidFill>
              </a:rPr>
              <a:t>利用する人</a:t>
            </a:r>
          </a:p>
        </p:txBody>
      </p:sp>
      <p:pic>
        <p:nvPicPr>
          <p:cNvPr id="21" name="図 20" descr="挿絵, ウィンドウ, 時計, 記号 が含まれている画像&#10;&#10;自動的に生成された説明">
            <a:extLst>
              <a:ext uri="{FF2B5EF4-FFF2-40B4-BE49-F238E27FC236}">
                <a16:creationId xmlns:a16="http://schemas.microsoft.com/office/drawing/2014/main" id="{F117D454-5F39-4A55-E0B8-2CBA8B53A7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425" y="1850667"/>
            <a:ext cx="1169074" cy="1165444"/>
          </a:xfrm>
          <a:prstGeom prst="rect">
            <a:avLst/>
          </a:prstGeom>
        </p:spPr>
      </p:pic>
      <p:pic>
        <p:nvPicPr>
          <p:cNvPr id="23" name="図 2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0B51371A-D2F0-841A-A8E9-DC09DF159B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506" y="1345825"/>
            <a:ext cx="1616417" cy="1093343"/>
          </a:xfrm>
          <a:prstGeom prst="rect">
            <a:avLst/>
          </a:prstGeom>
        </p:spPr>
      </p:pic>
      <p:pic>
        <p:nvPicPr>
          <p:cNvPr id="25" name="図 24" descr="シャツ が含まれている画像&#10;&#10;自動的に生成された説明">
            <a:extLst>
              <a:ext uri="{FF2B5EF4-FFF2-40B4-BE49-F238E27FC236}">
                <a16:creationId xmlns:a16="http://schemas.microsoft.com/office/drawing/2014/main" id="{480AB1F3-97FE-4796-1A3E-490D1F36F8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476" y="4788725"/>
            <a:ext cx="1757328" cy="1757328"/>
          </a:xfrm>
          <a:prstGeom prst="rect">
            <a:avLst/>
          </a:prstGeom>
        </p:spPr>
      </p:pic>
      <p:pic>
        <p:nvPicPr>
          <p:cNvPr id="27" name="図 26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494041AF-7C27-0BE0-021E-52D5B67C1C6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025" y="5279495"/>
            <a:ext cx="1757328" cy="931347"/>
          </a:xfrm>
          <a:prstGeom prst="rect">
            <a:avLst/>
          </a:prstGeom>
        </p:spPr>
      </p:pic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F5485333-82D7-7522-D3AA-5B53907B6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14E8937-7D6E-191D-435B-867E0A762614}"/>
              </a:ext>
            </a:extLst>
          </p:cNvPr>
          <p:cNvSpPr txBox="1"/>
          <p:nvPr/>
        </p:nvSpPr>
        <p:spPr>
          <a:xfrm>
            <a:off x="9973745" y="123079"/>
            <a:ext cx="20949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/>
              <a:t>要求仕様書</a:t>
            </a: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5F585B34-49E9-1CFE-462D-1E0BC34A07E1}"/>
              </a:ext>
            </a:extLst>
          </p:cNvPr>
          <p:cNvSpPr/>
          <p:nvPr/>
        </p:nvSpPr>
        <p:spPr>
          <a:xfrm>
            <a:off x="9908918" y="136525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5073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図 21" descr="アイコン&#10;&#10;自動的に生成された説明">
            <a:extLst>
              <a:ext uri="{FF2B5EF4-FFF2-40B4-BE49-F238E27FC236}">
                <a16:creationId xmlns:a16="http://schemas.microsoft.com/office/drawing/2014/main" id="{2C8F3EFB-7556-9C4A-B107-728D89140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75" y="659611"/>
            <a:ext cx="6589537" cy="5535210"/>
          </a:xfrm>
          <a:prstGeom prst="rect">
            <a:avLst/>
          </a:prstGeom>
        </p:spPr>
      </p:pic>
      <p:sp>
        <p:nvSpPr>
          <p:cNvPr id="29" name="Right Triangle 2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3" y="623275"/>
            <a:ext cx="401217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09E996C-E168-650A-433F-1B926105DA83}"/>
              </a:ext>
            </a:extLst>
          </p:cNvPr>
          <p:cNvSpPr txBox="1"/>
          <p:nvPr/>
        </p:nvSpPr>
        <p:spPr>
          <a:xfrm>
            <a:off x="8052497" y="1056640"/>
            <a:ext cx="3197660" cy="312574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ja-JP" alt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　設計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72C2D32-6388-0EEF-4355-53BF8619E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4689" y="4887261"/>
            <a:ext cx="1669112" cy="10082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ja-JP" altLang="en-US" sz="6600">
                <a:solidFill>
                  <a:srgbClr val="FFFFFF"/>
                </a:solidFill>
              </a:rPr>
              <a:t>２</a:t>
            </a:r>
            <a:endParaRPr kumimoji="1" lang="en-US" altLang="ja-JP" sz="66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455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D83066DD-F043-A1F1-9173-D4BFD269BB7F}"/>
              </a:ext>
            </a:extLst>
          </p:cNvPr>
          <p:cNvSpPr/>
          <p:nvPr/>
        </p:nvSpPr>
        <p:spPr>
          <a:xfrm>
            <a:off x="425301" y="1694465"/>
            <a:ext cx="11284477" cy="476638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6F8DF7A-4506-A906-BAB5-0C7111E1D59A}"/>
              </a:ext>
            </a:extLst>
          </p:cNvPr>
          <p:cNvSpPr txBox="1"/>
          <p:nvPr/>
        </p:nvSpPr>
        <p:spPr>
          <a:xfrm>
            <a:off x="425302" y="496185"/>
            <a:ext cx="523003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4400">
                <a:ea typeface="ＭＳ Ｐゴシック"/>
              </a:rPr>
              <a:t>システム処理の流れ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F2E52F81-77CC-2646-87B9-8E5892392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6466" y="3429000"/>
            <a:ext cx="1393254" cy="1338521"/>
          </a:xfrm>
          <a:prstGeom prst="rect">
            <a:avLst/>
          </a:prstGeom>
        </p:spPr>
      </p:pic>
      <p:sp>
        <p:nvSpPr>
          <p:cNvPr id="12" name="矢印: 左 11">
            <a:extLst>
              <a:ext uri="{FF2B5EF4-FFF2-40B4-BE49-F238E27FC236}">
                <a16:creationId xmlns:a16="http://schemas.microsoft.com/office/drawing/2014/main" id="{C206C26B-C82B-46F5-9804-94333ABCC0A9}"/>
              </a:ext>
            </a:extLst>
          </p:cNvPr>
          <p:cNvSpPr/>
          <p:nvPr/>
        </p:nvSpPr>
        <p:spPr>
          <a:xfrm>
            <a:off x="3076178" y="2871579"/>
            <a:ext cx="3136600" cy="253998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" name="矢印: 左 12">
            <a:extLst>
              <a:ext uri="{FF2B5EF4-FFF2-40B4-BE49-F238E27FC236}">
                <a16:creationId xmlns:a16="http://schemas.microsoft.com/office/drawing/2014/main" id="{BC6FB0A7-378B-FE1D-6180-0414FB4AFF66}"/>
              </a:ext>
            </a:extLst>
          </p:cNvPr>
          <p:cNvSpPr/>
          <p:nvPr/>
        </p:nvSpPr>
        <p:spPr>
          <a:xfrm>
            <a:off x="7825387" y="3621765"/>
            <a:ext cx="2037903" cy="24809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4" name="矢印: 右 13">
            <a:extLst>
              <a:ext uri="{FF2B5EF4-FFF2-40B4-BE49-F238E27FC236}">
                <a16:creationId xmlns:a16="http://schemas.microsoft.com/office/drawing/2014/main" id="{BA608B47-4B59-66B6-6582-E410C87264F0}"/>
              </a:ext>
            </a:extLst>
          </p:cNvPr>
          <p:cNvSpPr/>
          <p:nvPr/>
        </p:nvSpPr>
        <p:spPr>
          <a:xfrm>
            <a:off x="3076178" y="5116229"/>
            <a:ext cx="3136604" cy="265814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5" name="矢印: 右 14">
            <a:extLst>
              <a:ext uri="{FF2B5EF4-FFF2-40B4-BE49-F238E27FC236}">
                <a16:creationId xmlns:a16="http://schemas.microsoft.com/office/drawing/2014/main" id="{3D3215B2-0099-77AB-D808-741C81DDAE7B}"/>
              </a:ext>
            </a:extLst>
          </p:cNvPr>
          <p:cNvSpPr/>
          <p:nvPr/>
        </p:nvSpPr>
        <p:spPr>
          <a:xfrm>
            <a:off x="7825386" y="4342415"/>
            <a:ext cx="2049721" cy="248094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D0DFA06-DE90-11C6-F532-28B2C83DC3E5}"/>
              </a:ext>
            </a:extLst>
          </p:cNvPr>
          <p:cNvSpPr txBox="1"/>
          <p:nvPr/>
        </p:nvSpPr>
        <p:spPr>
          <a:xfrm>
            <a:off x="2875340" y="1950089"/>
            <a:ext cx="354654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ja-JP" altLang="en-US">
                <a:ea typeface="ＭＳ Ｐゴシック"/>
              </a:rPr>
              <a:t>エアコンを</a:t>
            </a:r>
          </a:p>
          <a:p>
            <a:pPr algn="ctr"/>
            <a:r>
              <a:rPr lang="ja-JP" altLang="en-US">
                <a:ea typeface="ＭＳ Ｐゴシック"/>
              </a:rPr>
              <a:t>Remo3を通じて稼働・調整</a:t>
            </a:r>
          </a:p>
          <a:p>
            <a:pPr algn="ctr"/>
            <a:r>
              <a:rPr lang="ja-JP" altLang="en-US">
                <a:ea typeface="ＭＳ Ｐゴシック"/>
              </a:rPr>
              <a:t>(温度・湿度が高ければ)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6BB6B03E-6751-80C1-A005-963618F82C81}"/>
              </a:ext>
            </a:extLst>
          </p:cNvPr>
          <p:cNvSpPr txBox="1"/>
          <p:nvPr/>
        </p:nvSpPr>
        <p:spPr>
          <a:xfrm>
            <a:off x="2922596" y="5346602"/>
            <a:ext cx="344613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ja-JP" altLang="en-US">
                <a:ea typeface="ＭＳ Ｐゴシック"/>
              </a:rPr>
              <a:t>温度・湿度の情報を</a:t>
            </a:r>
            <a:endParaRPr lang="ja-JP"/>
          </a:p>
          <a:p>
            <a:pPr algn="ctr"/>
            <a:r>
              <a:rPr lang="ja-JP" altLang="en-US">
                <a:ea typeface="ＭＳ Ｐゴシック"/>
              </a:rPr>
              <a:t>Remo3を通じて</a:t>
            </a:r>
            <a:r>
              <a:rPr lang="en-US" altLang="ja-JP">
                <a:ea typeface="ＭＳ Ｐゴシック"/>
              </a:rPr>
              <a:t>1</a:t>
            </a:r>
            <a:r>
              <a:rPr lang="ja-JP" altLang="en-US">
                <a:ea typeface="ＭＳ Ｐゴシック"/>
              </a:rPr>
              <a:t>時間ごとに取得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7A38C8C8-3583-EF3A-E1BD-67EEA8215310}"/>
              </a:ext>
            </a:extLst>
          </p:cNvPr>
          <p:cNvSpPr txBox="1"/>
          <p:nvPr/>
        </p:nvSpPr>
        <p:spPr>
          <a:xfrm>
            <a:off x="7476874" y="476771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ja-JP" altLang="en-US">
                <a:ea typeface="ＭＳ Ｐゴシック"/>
              </a:rPr>
              <a:t>エアコンの操作時に</a:t>
            </a:r>
            <a:endParaRPr lang="en-US" altLang="ja-JP">
              <a:ea typeface="ＭＳ Ｐゴシック"/>
            </a:endParaRPr>
          </a:p>
          <a:p>
            <a:pPr algn="ctr"/>
            <a:r>
              <a:rPr lang="en-US" altLang="ja-JP">
                <a:ea typeface="ＭＳ Ｐゴシック"/>
              </a:rPr>
              <a:t>LINE</a:t>
            </a:r>
            <a:r>
              <a:rPr lang="ja-JP" altLang="en-US">
                <a:ea typeface="ＭＳ Ｐゴシック"/>
              </a:rPr>
              <a:t>で通知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7E67CB9-571C-2B36-E041-22309DAB9250}"/>
              </a:ext>
            </a:extLst>
          </p:cNvPr>
          <p:cNvSpPr txBox="1"/>
          <p:nvPr/>
        </p:nvSpPr>
        <p:spPr>
          <a:xfrm>
            <a:off x="7659992" y="3125578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>
                <a:ea typeface="ＭＳ Ｐゴシック"/>
              </a:rPr>
              <a:t>機能のON/OFFを報告</a:t>
            </a:r>
            <a:endParaRPr lang="ja-JP" altLang="en-US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D806ADAC-E2CC-7628-7599-721D454BC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E7A9381-16B3-7C91-FEAB-149632DABFBD}"/>
              </a:ext>
            </a:extLst>
          </p:cNvPr>
          <p:cNvSpPr txBox="1"/>
          <p:nvPr/>
        </p:nvSpPr>
        <p:spPr>
          <a:xfrm>
            <a:off x="10867920" y="136525"/>
            <a:ext cx="971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000"/>
              <a:t>設計</a:t>
            </a:r>
            <a:endParaRPr kumimoji="1" lang="ja-JP" altLang="en-US" sz="300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61C417D-14E7-DF7C-55CB-685BD86BC9ED}"/>
              </a:ext>
            </a:extLst>
          </p:cNvPr>
          <p:cNvSpPr/>
          <p:nvPr/>
        </p:nvSpPr>
        <p:spPr>
          <a:xfrm>
            <a:off x="10803093" y="149971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アイコン&#10;&#10;自動的に生成された説明">
            <a:extLst>
              <a:ext uri="{FF2B5EF4-FFF2-40B4-BE49-F238E27FC236}">
                <a16:creationId xmlns:a16="http://schemas.microsoft.com/office/drawing/2014/main" id="{D21F5E02-3DB0-E76A-FE27-C52286A33C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43" r="40019"/>
          <a:stretch/>
        </p:blipFill>
        <p:spPr>
          <a:xfrm>
            <a:off x="603871" y="3125577"/>
            <a:ext cx="2692942" cy="1904162"/>
          </a:xfrm>
          <a:prstGeom prst="rect">
            <a:avLst/>
          </a:prstGeom>
        </p:spPr>
      </p:pic>
      <p:pic>
        <p:nvPicPr>
          <p:cNvPr id="23" name="図 22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76CECD0B-FC6F-CFA7-274E-2719D8837C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641" y="3142025"/>
            <a:ext cx="1944686" cy="1854805"/>
          </a:xfrm>
          <a:prstGeom prst="rect">
            <a:avLst/>
          </a:prstGeom>
        </p:spPr>
      </p:pic>
      <p:pic>
        <p:nvPicPr>
          <p:cNvPr id="27" name="図 26" descr="ipod, 屋内, 座る, フロント が含まれている画像&#10;&#10;自動的に生成された説明">
            <a:extLst>
              <a:ext uri="{FF2B5EF4-FFF2-40B4-BE49-F238E27FC236}">
                <a16:creationId xmlns:a16="http://schemas.microsoft.com/office/drawing/2014/main" id="{0DF90FCD-93C7-5B5B-D64A-F36F05D17E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510" y="3142025"/>
            <a:ext cx="1947828" cy="215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610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四角形: 角を丸くする 19">
            <a:extLst>
              <a:ext uri="{FF2B5EF4-FFF2-40B4-BE49-F238E27FC236}">
                <a16:creationId xmlns:a16="http://schemas.microsoft.com/office/drawing/2014/main" id="{08D2C2C5-D2F5-6773-6C55-F6FE7F93BC5E}"/>
              </a:ext>
            </a:extLst>
          </p:cNvPr>
          <p:cNvSpPr/>
          <p:nvPr/>
        </p:nvSpPr>
        <p:spPr>
          <a:xfrm>
            <a:off x="616422" y="1464267"/>
            <a:ext cx="9933297" cy="5028608"/>
          </a:xfrm>
          <a:prstGeom prst="roundRect">
            <a:avLst>
              <a:gd name="adj" fmla="val 668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/>
          </a:p>
          <a:p>
            <a:pPr algn="ctr"/>
            <a:endParaRPr lang="en-US" altLang="ja-JP"/>
          </a:p>
          <a:p>
            <a:pPr algn="ctr"/>
            <a:endParaRPr kumimoji="1" lang="en-US" altLang="ja-JP"/>
          </a:p>
          <a:p>
            <a:pPr algn="ctr"/>
            <a:endParaRPr lang="en-US" altLang="ja-JP"/>
          </a:p>
          <a:p>
            <a:pPr algn="ctr"/>
            <a:endParaRPr lang="en-US" altLang="ja-JP" sz="3600">
              <a:solidFill>
                <a:schemeClr val="tx1"/>
              </a:solidFill>
            </a:endParaRPr>
          </a:p>
          <a:p>
            <a:pPr algn="ctr"/>
            <a:r>
              <a:rPr lang="ja-JP" altLang="en-US" sz="3600">
                <a:solidFill>
                  <a:schemeClr val="tx1"/>
                </a:solidFill>
              </a:rPr>
              <a:t>                                                                                          </a:t>
            </a:r>
            <a:endParaRPr lang="en-US" altLang="ja-JP" sz="3600">
              <a:solidFill>
                <a:schemeClr val="tx1"/>
              </a:solidFill>
            </a:endParaRPr>
          </a:p>
        </p:txBody>
      </p:sp>
      <p:sp>
        <p:nvSpPr>
          <p:cNvPr id="21" name="四角形: 角を丸くする 20">
            <a:extLst>
              <a:ext uri="{FF2B5EF4-FFF2-40B4-BE49-F238E27FC236}">
                <a16:creationId xmlns:a16="http://schemas.microsoft.com/office/drawing/2014/main" id="{FA8E1A45-5DA3-FBAE-4E8E-2C462B4FD278}"/>
              </a:ext>
            </a:extLst>
          </p:cNvPr>
          <p:cNvSpPr/>
          <p:nvPr/>
        </p:nvSpPr>
        <p:spPr>
          <a:xfrm>
            <a:off x="763137" y="4336494"/>
            <a:ext cx="9472684" cy="2019856"/>
          </a:xfrm>
          <a:prstGeom prst="roundRect">
            <a:avLst>
              <a:gd name="adj" fmla="val 66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タイトル 1">
            <a:extLst>
              <a:ext uri="{FF2B5EF4-FFF2-40B4-BE49-F238E27FC236}">
                <a16:creationId xmlns:a16="http://schemas.microsoft.com/office/drawing/2014/main" id="{FF9368F1-D756-DEB6-F8AF-9F1351143DBC}"/>
              </a:ext>
            </a:extLst>
          </p:cNvPr>
          <p:cNvSpPr txBox="1">
            <a:spLocks/>
          </p:cNvSpPr>
          <p:nvPr/>
        </p:nvSpPr>
        <p:spPr>
          <a:xfrm>
            <a:off x="838200" y="19883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>
                <a:ea typeface="ＭＳ Ｐゴシック"/>
              </a:rPr>
              <a:t>必要なモジュール</a:t>
            </a:r>
          </a:p>
        </p:txBody>
      </p:sp>
      <p:sp>
        <p:nvSpPr>
          <p:cNvPr id="23" name="コンテンツ プレースホルダー 2">
            <a:extLst>
              <a:ext uri="{FF2B5EF4-FFF2-40B4-BE49-F238E27FC236}">
                <a16:creationId xmlns:a16="http://schemas.microsoft.com/office/drawing/2014/main" id="{13F3FAA1-896B-B42B-F11F-F77F671682AC}"/>
              </a:ext>
            </a:extLst>
          </p:cNvPr>
          <p:cNvSpPr txBox="1">
            <a:spLocks/>
          </p:cNvSpPr>
          <p:nvPr/>
        </p:nvSpPr>
        <p:spPr>
          <a:xfrm>
            <a:off x="763137" y="1905842"/>
            <a:ext cx="10515600" cy="243065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ja-JP" sz="3600">
                <a:ea typeface="+mn-lt"/>
                <a:cs typeface="+mn-lt"/>
              </a:rPr>
              <a:t>従来の...</a:t>
            </a:r>
            <a:r>
              <a:rPr lang="ja-JP" altLang="en-US" sz="3600">
                <a:ea typeface="+mn-lt"/>
                <a:cs typeface="+mn-lt"/>
              </a:rPr>
              <a:t> </a:t>
            </a:r>
            <a:endParaRPr lang="ja-JP" altLang="en-US" sz="3600">
              <a:ea typeface="ＭＳ Ｐゴシック" panose="020B0600070205080204" pitchFamily="34" charset="-128"/>
              <a:cs typeface="+mn-l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ja-JP" sz="3600">
                <a:ea typeface="+mn-lt"/>
                <a:cs typeface="+mn-lt"/>
              </a:rPr>
              <a:t>・スプレッドシート管理用プログラム</a:t>
            </a:r>
            <a:r>
              <a:rPr lang="ja-JP" altLang="en-US" sz="3600">
                <a:ea typeface="+mn-lt"/>
                <a:cs typeface="+mn-lt"/>
              </a:rPr>
              <a:t> </a:t>
            </a:r>
            <a:endParaRPr lang="ja-JP" altLang="en-US" sz="3600">
              <a:ea typeface="ＭＳ Ｐゴシック"/>
              <a:cs typeface="+mn-l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ja-JP" sz="3600">
                <a:ea typeface="+mn-lt"/>
                <a:cs typeface="+mn-lt"/>
              </a:rPr>
              <a:t>・Remo3からのデータ取得用プログラム</a:t>
            </a:r>
            <a:r>
              <a:rPr lang="ja-JP" altLang="en-US" sz="3600">
                <a:ea typeface="+mn-lt"/>
                <a:cs typeface="+mn-lt"/>
              </a:rPr>
              <a:t> </a:t>
            </a:r>
            <a:endParaRPr lang="ja-JP" altLang="en-US" sz="3600">
              <a:ea typeface="ＭＳ Ｐゴシック"/>
              <a:cs typeface="+mn-l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ja-JP" sz="3600">
                <a:ea typeface="+mn-lt"/>
                <a:cs typeface="+mn-lt"/>
              </a:rPr>
              <a:t>・センサデータ管理用プログラム</a:t>
            </a:r>
            <a:r>
              <a:rPr lang="ja-JP" altLang="en-US" sz="3600">
                <a:ea typeface="+mn-lt"/>
                <a:cs typeface="+mn-lt"/>
              </a:rPr>
              <a:t> </a:t>
            </a:r>
            <a:endParaRPr lang="ja-JP" altLang="en-US" sz="3600">
              <a:ea typeface="ＭＳ Ｐゴシック"/>
              <a:cs typeface="+mn-lt"/>
            </a:endParaRPr>
          </a:p>
        </p:txBody>
      </p:sp>
      <p:sp>
        <p:nvSpPr>
          <p:cNvPr id="24" name="スライド番号プレースホルダー 3">
            <a:extLst>
              <a:ext uri="{FF2B5EF4-FFF2-40B4-BE49-F238E27FC236}">
                <a16:creationId xmlns:a16="http://schemas.microsoft.com/office/drawing/2014/main" id="{A4271DD6-22F6-BFAB-4598-49C1CBF54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99D720A-4AD5-4DCF-885F-DE529799612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3F85E96-19D5-96CE-50DA-A55AF1C38A97}"/>
              </a:ext>
            </a:extLst>
          </p:cNvPr>
          <p:cNvSpPr txBox="1"/>
          <p:nvPr/>
        </p:nvSpPr>
        <p:spPr>
          <a:xfrm>
            <a:off x="10867920" y="136525"/>
            <a:ext cx="971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000"/>
              <a:t>設計</a:t>
            </a:r>
            <a:endParaRPr kumimoji="1" lang="ja-JP" altLang="en-US" sz="3000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FD5E3437-DCD6-BF4B-B2B7-A52A7014ABD8}"/>
              </a:ext>
            </a:extLst>
          </p:cNvPr>
          <p:cNvSpPr/>
          <p:nvPr/>
        </p:nvSpPr>
        <p:spPr>
          <a:xfrm>
            <a:off x="10803093" y="149971"/>
            <a:ext cx="129654" cy="5322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7BB3D04-4D31-30FF-F6DF-5A87C9E19F9D}"/>
              </a:ext>
            </a:extLst>
          </p:cNvPr>
          <p:cNvSpPr txBox="1"/>
          <p:nvPr/>
        </p:nvSpPr>
        <p:spPr>
          <a:xfrm>
            <a:off x="913263" y="4407521"/>
            <a:ext cx="61863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/>
              <a:t>…</a:t>
            </a:r>
            <a:r>
              <a:rPr kumimoji="1" lang="ja-JP" altLang="en-US" sz="3600"/>
              <a:t>に加えて</a:t>
            </a:r>
            <a:endParaRPr kumimoji="1" lang="en-US" altLang="ja-JP" sz="3600"/>
          </a:p>
          <a:p>
            <a:r>
              <a:rPr lang="ja-JP" altLang="ja-JP" sz="3600">
                <a:ea typeface="+mn-lt"/>
                <a:cs typeface="+mn-lt"/>
              </a:rPr>
              <a:t>・</a:t>
            </a:r>
            <a:r>
              <a:rPr lang="en-US" altLang="ja-JP" sz="3600">
                <a:solidFill>
                  <a:schemeClr val="tx2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LINE</a:t>
            </a:r>
            <a:r>
              <a:rPr lang="ja-JP" altLang="en-US" sz="3600">
                <a:solidFill>
                  <a:schemeClr val="tx2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用プログラム</a:t>
            </a:r>
            <a:endParaRPr lang="en-US" altLang="ja-JP" sz="3600">
              <a:solidFill>
                <a:schemeClr val="tx2">
                  <a:lumMod val="50000"/>
                  <a:lumOff val="50000"/>
                </a:schemeClr>
              </a:solidFill>
              <a:ea typeface="+mn-lt"/>
              <a:cs typeface="+mn-lt"/>
            </a:endParaRPr>
          </a:p>
          <a:p>
            <a:r>
              <a:rPr lang="ja-JP" altLang="ja-JP" sz="3600">
                <a:ea typeface="+mn-lt"/>
                <a:cs typeface="+mn-lt"/>
              </a:rPr>
              <a:t>・</a:t>
            </a:r>
            <a:r>
              <a:rPr lang="ja-JP" altLang="en-US" sz="3600">
                <a:solidFill>
                  <a:schemeClr val="tx2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エアコン操作用プログラム</a:t>
            </a:r>
            <a:endParaRPr kumimoji="1" lang="ja-JP" altLang="en-US" sz="360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670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a449438d-3606-490b-844f-c4e15e535fca}" enabled="0" method="" siteId="{a449438d-3606-490b-844f-c4e15e535fc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757</Words>
  <Application>Microsoft Office PowerPoint</Application>
  <PresentationFormat>ワイド画面</PresentationFormat>
  <Paragraphs>228</Paragraphs>
  <Slides>20</Slides>
  <Notes>1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9" baseType="lpstr">
      <vt:lpstr>CMR10</vt:lpstr>
      <vt:lpstr>HaranoAjiMincho-Regular-Identity-H</vt:lpstr>
      <vt:lpstr>HGPｺﾞｼｯｸM</vt:lpstr>
      <vt:lpstr>ＭＳ Ｐゴシック</vt:lpstr>
      <vt:lpstr>游ゴシック</vt:lpstr>
      <vt:lpstr>Aptos</vt:lpstr>
      <vt:lpstr>Aptos Display</vt:lpstr>
      <vt:lpstr>Arial</vt:lpstr>
      <vt:lpstr>Office テーマ</vt:lpstr>
      <vt:lpstr> グループ3成果発表</vt:lpstr>
      <vt:lpstr>PowerPoint プレゼンテーション</vt:lpstr>
      <vt:lpstr>PowerPoint プレゼンテーション</vt:lpstr>
      <vt:lpstr>システムの概要</vt:lpstr>
      <vt:lpstr>製品の機能</vt:lpstr>
      <vt:lpstr>想定する利用者</vt:lpstr>
      <vt:lpstr>PowerPoint プレゼンテーション</vt:lpstr>
      <vt:lpstr>PowerPoint プレゼンテーション</vt:lpstr>
      <vt:lpstr>PowerPoint プレゼンテーション</vt:lpstr>
      <vt:lpstr>実際に作成したコード</vt:lpstr>
      <vt:lpstr>PowerPoint プレゼンテーション</vt:lpstr>
      <vt:lpstr>開発体制</vt:lpstr>
      <vt:lpstr>開発スケジュール</vt:lpstr>
      <vt:lpstr>PowerPoint プレゼンテーション</vt:lpstr>
      <vt:lpstr>PowerPoint プレゼンテーション</vt:lpstr>
      <vt:lpstr>開発スケジュール</vt:lpstr>
      <vt:lpstr>実現できなかった要素</vt:lpstr>
      <vt:lpstr>感想， デモ動作</vt:lpstr>
      <vt:lpstr>感想</vt:lpstr>
      <vt:lpstr>デモンストレーション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ひぐちあつひろ</dc:creator>
  <cp:lastModifiedBy>樋口 敦大(is0739xp)</cp:lastModifiedBy>
  <cp:revision>1</cp:revision>
  <dcterms:created xsi:type="dcterms:W3CDTF">2024-06-12T04:58:14Z</dcterms:created>
  <dcterms:modified xsi:type="dcterms:W3CDTF">2024-07-17T03:56:59Z</dcterms:modified>
</cp:coreProperties>
</file>